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32" r:id="rId4"/>
  </p:sldMasterIdLst>
  <p:notesMasterIdLst>
    <p:notesMasterId r:id="rId11"/>
  </p:notesMasterIdLst>
  <p:sldIdLst>
    <p:sldId id="922" r:id="rId5"/>
    <p:sldId id="921" r:id="rId6"/>
    <p:sldId id="331" r:id="rId7"/>
    <p:sldId id="920" r:id="rId8"/>
    <p:sldId id="923" r:id="rId9"/>
    <p:sldId id="917" r:id="rId10"/>
  </p:sldIdLst>
  <p:sldSz cx="9144000" cy="5143500" type="screen16x9"/>
  <p:notesSz cx="7010400" cy="92964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A9E3000-4D0D-486F-8397-55F64DD6096E}">
          <p14:sldIdLst>
            <p14:sldId id="922"/>
            <p14:sldId id="921"/>
            <p14:sldId id="331"/>
            <p14:sldId id="920"/>
            <p14:sldId id="923"/>
            <p14:sldId id="9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87632"/>
    <a:srgbClr val="F6F61E"/>
    <a:srgbClr val="FF9900"/>
    <a:srgbClr val="F7F109"/>
    <a:srgbClr val="CCFF33"/>
    <a:srgbClr val="FFCC00"/>
    <a:srgbClr val="6699FF"/>
    <a:srgbClr val="66FFC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5407" autoAdjust="0"/>
  </p:normalViewPr>
  <p:slideViewPr>
    <p:cSldViewPr>
      <p:cViewPr varScale="1">
        <p:scale>
          <a:sx n="108" d="100"/>
          <a:sy n="108" d="100"/>
        </p:scale>
        <p:origin x="798" y="102"/>
      </p:cViewPr>
      <p:guideLst>
        <p:guide orient="horz" pos="17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EXPORT. SIN COBRE</a:t>
            </a:r>
          </a:p>
        </c:rich>
      </c:tx>
      <c:layout>
        <c:manualLayout>
          <c:xMode val="edge"/>
          <c:yMode val="edge"/>
          <c:x val="1.5967562383253309E-2"/>
          <c:y val="1.6935314209825417E-2"/>
        </c:manualLayout>
      </c:layout>
      <c:overlay val="0"/>
      <c:spPr>
        <a:solidFill>
          <a:schemeClr val="tx2">
            <a:lumMod val="75000"/>
          </a:schemeClr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776831333188024"/>
          <c:y val="0.21017234058994677"/>
          <c:w val="0.72343008523300334"/>
          <c:h val="0.5969234953536338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'Comp.total  Mensual '!$C$12</c:f>
              <c:strCache>
                <c:ptCount val="1"/>
                <c:pt idx="0">
                  <c:v>FOB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'Comp.total  Mensual '!$B$13:$B$18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'Comp.total  Mensual '!$C$13:$C$18</c:f>
              <c:numCache>
                <c:formatCode>#,##0</c:formatCode>
                <c:ptCount val="5"/>
                <c:pt idx="0">
                  <c:v>601.10699999999997</c:v>
                </c:pt>
                <c:pt idx="1">
                  <c:v>538.99900000000002</c:v>
                </c:pt>
                <c:pt idx="2">
                  <c:v>563.52099999999996</c:v>
                </c:pt>
                <c:pt idx="3">
                  <c:v>583.98299999999995</c:v>
                </c:pt>
                <c:pt idx="4">
                  <c:v>610.69000000000005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4-453F-B1BA-C0F828ACB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470591408"/>
        <c:axId val="1"/>
      </c:barChart>
      <c:lineChart>
        <c:grouping val="standard"/>
        <c:varyColors val="0"/>
        <c:ser>
          <c:idx val="0"/>
          <c:order val="1"/>
          <c:tx>
            <c:strRef>
              <c:f>'Comp.total  Mensual '!$D$12</c:f>
              <c:strCache>
                <c:ptCount val="1"/>
                <c:pt idx="0">
                  <c:v>Var. % 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numRef>
              <c:f>'Comp.total  Mensual '!$B$13:$B$18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'Comp.total  Mensual '!$D$13:$D$18</c:f>
              <c:numCache>
                <c:formatCode>0.0%</c:formatCode>
                <c:ptCount val="5"/>
                <c:pt idx="0">
                  <c:v>0</c:v>
                </c:pt>
                <c:pt idx="1">
                  <c:v>-0.10332270294639714</c:v>
                </c:pt>
                <c:pt idx="2">
                  <c:v>4.5495446188211726E-2</c:v>
                </c:pt>
                <c:pt idx="3">
                  <c:v>3.6310980424864366E-2</c:v>
                </c:pt>
                <c:pt idx="4">
                  <c:v>4.573249563771567E-2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54-453F-B1BA-C0F828ACB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470591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>
            <a:noFill/>
          </a:ln>
        </c:spPr>
        <c:crossAx val="470591408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ln>
            <a:noFill/>
          </a:ln>
        </c:spPr>
        <c:crossAx val="3"/>
        <c:crosses val="max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s-PA" sz="1000" b="0" i="0" u="none" strike="noStrike" kern="1200" baseline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pPr>
      <a:endParaRPr lang="es-P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24289926130075"/>
          <c:y val="0.1061074442309299"/>
          <c:w val="0.74930703834447432"/>
          <c:h val="0.58762965040640702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impactos!$F$3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D6E9B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impactos!$B$4:$B$20</c15:sqref>
                  </c15:fullRef>
                </c:ext>
              </c:extLst>
              <c:f>(impactos!$B$6:$B$7,impactos!$B$12,impactos!$B$14:$B$15)</c:f>
              <c:strCache>
                <c:ptCount val="5"/>
                <c:pt idx="0">
                  <c:v>Banano</c:v>
                </c:pt>
                <c:pt idx="1">
                  <c:v>Harina y aceite de pescado</c:v>
                </c:pt>
                <c:pt idx="2">
                  <c:v>Café</c:v>
                </c:pt>
                <c:pt idx="3">
                  <c:v>Carne de ganado bovino</c:v>
                </c:pt>
                <c:pt idx="4">
                  <c:v>Sandía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impactos!$F$4:$F$20</c15:sqref>
                  </c15:fullRef>
                </c:ext>
              </c:extLst>
              <c:f>(impactos!$F$6:$F$7,impactos!$F$12,impactos!$F$14:$F$15)</c:f>
              <c:numCache>
                <c:formatCode>#,##0.0</c:formatCode>
                <c:ptCount val="5"/>
                <c:pt idx="0">
                  <c:v>85.843000000000004</c:v>
                </c:pt>
                <c:pt idx="1">
                  <c:v>43.335000000000001</c:v>
                </c:pt>
                <c:pt idx="2">
                  <c:v>18.405999999999999</c:v>
                </c:pt>
                <c:pt idx="3">
                  <c:v>16.625</c:v>
                </c:pt>
                <c:pt idx="4">
                  <c:v>9.2100000000000009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57-49FB-AB37-5266B81C2D84}"/>
            </c:ext>
          </c:extLst>
        </c:ser>
        <c:ser>
          <c:idx val="5"/>
          <c:order val="1"/>
          <c:tx>
            <c:strRef>
              <c:f>impactos!$G$3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impactos!$B$4:$B$20</c15:sqref>
                  </c15:fullRef>
                </c:ext>
              </c:extLst>
              <c:f>(impactos!$B$6:$B$7,impactos!$B$12,impactos!$B$14:$B$15)</c:f>
              <c:strCache>
                <c:ptCount val="5"/>
                <c:pt idx="0">
                  <c:v>Banano</c:v>
                </c:pt>
                <c:pt idx="1">
                  <c:v>Harina y aceite de pescado</c:v>
                </c:pt>
                <c:pt idx="2">
                  <c:v>Café</c:v>
                </c:pt>
                <c:pt idx="3">
                  <c:v>Carne de ganado bovino</c:v>
                </c:pt>
                <c:pt idx="4">
                  <c:v>Sandía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impactos!$G$4:$G$20</c15:sqref>
                  </c15:fullRef>
                </c:ext>
              </c:extLst>
              <c:f>(impactos!$G$6:$G$7,impactos!$G$12,impactos!$G$14:$G$15)</c:f>
              <c:numCache>
                <c:formatCode>#,##0.0</c:formatCode>
                <c:ptCount val="5"/>
                <c:pt idx="0" formatCode="#,##0">
                  <c:v>114.373</c:v>
                </c:pt>
                <c:pt idx="1">
                  <c:v>65.224999999999994</c:v>
                </c:pt>
                <c:pt idx="2">
                  <c:v>25.771999999999998</c:v>
                </c:pt>
                <c:pt idx="3">
                  <c:v>22.404</c:v>
                </c:pt>
                <c:pt idx="4">
                  <c:v>12.335000000000001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57-49FB-AB37-5266B81C2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570198544"/>
        <c:axId val="579390048"/>
      </c:barChart>
      <c:lineChart>
        <c:grouping val="standard"/>
        <c:varyColors val="0"/>
        <c:ser>
          <c:idx val="6"/>
          <c:order val="2"/>
          <c:tx>
            <c:strRef>
              <c:f>impactos!$H$3</c:f>
              <c:strCache>
                <c:ptCount val="1"/>
                <c:pt idx="0">
                  <c:v>Var.%</c:v>
                </c:pt>
              </c:strCache>
            </c:strRef>
          </c:tx>
          <c:spPr>
            <a:ln w="19050" cap="rnd">
              <a:solidFill>
                <a:srgbClr val="CF423F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impactos!$B$4:$B$20</c15:sqref>
                  </c15:fullRef>
                </c:ext>
              </c:extLst>
              <c:f>(impactos!$B$6:$B$7,impactos!$B$12,impactos!$B$14:$B$15)</c:f>
              <c:strCache>
                <c:ptCount val="5"/>
                <c:pt idx="0">
                  <c:v>Banano</c:v>
                </c:pt>
                <c:pt idx="1">
                  <c:v>Harina y aceite de pescado</c:v>
                </c:pt>
                <c:pt idx="2">
                  <c:v>Café</c:v>
                </c:pt>
                <c:pt idx="3">
                  <c:v>Carne de ganado bovino</c:v>
                </c:pt>
                <c:pt idx="4">
                  <c:v>Sandía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impactos!$H$4:$H$20</c15:sqref>
                  </c15:fullRef>
                </c:ext>
              </c:extLst>
              <c:f>(impactos!$H$6:$H$7,impactos!$H$12,impactos!$H$14:$H$15)</c:f>
              <c:numCache>
                <c:formatCode>0.0%</c:formatCode>
                <c:ptCount val="5"/>
                <c:pt idx="0">
                  <c:v>0.33235091970224712</c:v>
                </c:pt>
                <c:pt idx="1">
                  <c:v>0.50513441790700342</c:v>
                </c:pt>
                <c:pt idx="2">
                  <c:v>0.40019558839508856</c:v>
                </c:pt>
                <c:pt idx="3">
                  <c:v>0.34760902255639098</c:v>
                </c:pt>
                <c:pt idx="4">
                  <c:v>0.33930510314875134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57-49FB-AB37-5266B81C2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279456"/>
        <c:axId val="584271256"/>
      </c:lineChart>
      <c:valAx>
        <c:axId val="579390048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PA"/>
          </a:p>
        </c:txPr>
        <c:crossAx val="570198544"/>
        <c:crosses val="max"/>
        <c:crossBetween val="between"/>
      </c:valAx>
      <c:catAx>
        <c:axId val="57019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PA"/>
          </a:p>
        </c:txPr>
        <c:crossAx val="579390048"/>
        <c:crosses val="autoZero"/>
        <c:auto val="0"/>
        <c:lblAlgn val="ctr"/>
        <c:lblOffset val="100"/>
        <c:noMultiLvlLbl val="0"/>
      </c:catAx>
      <c:valAx>
        <c:axId val="58427125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PA"/>
          </a:p>
        </c:txPr>
        <c:crossAx val="584279456"/>
        <c:crosses val="autoZero"/>
        <c:crossBetween val="between"/>
      </c:valAx>
      <c:catAx>
        <c:axId val="58427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4271256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Cambria" panose="02040503050406030204" pitchFamily="18" charset="0"/>
        </a:defRPr>
      </a:pPr>
      <a:endParaRPr lang="es-PA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856885343650223"/>
          <c:y val="0.1061074442309299"/>
          <c:w val="0.76795118034016896"/>
          <c:h val="0.58762965040640702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impactos!$F$3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F81BD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impactos!$B$4:$B$20</c:f>
              <c:strCache>
                <c:ptCount val="6"/>
                <c:pt idx="0">
                  <c:v>Desperdicios de acero, cobre y aluminio</c:v>
                </c:pt>
                <c:pt idx="1">
                  <c:v>Madera en bruto</c:v>
                </c:pt>
                <c:pt idx="2">
                  <c:v>Pescado y filete de pescado </c:v>
                </c:pt>
                <c:pt idx="3">
                  <c:v>Camarón </c:v>
                </c:pt>
                <c:pt idx="4">
                  <c:v>Azúcar sin refinar</c:v>
                </c:pt>
                <c:pt idx="5">
                  <c:v>Piña</c:v>
                </c:pt>
              </c:strCache>
            </c:strRef>
          </c:cat>
          <c:val>
            <c:numRef>
              <c:f>impactos!$F$4:$F$20</c:f>
              <c:numCache>
                <c:formatCode>#,##0.0</c:formatCode>
                <c:ptCount val="6"/>
                <c:pt idx="0">
                  <c:v>63.622999999999998</c:v>
                </c:pt>
                <c:pt idx="1">
                  <c:v>43.63</c:v>
                </c:pt>
                <c:pt idx="2">
                  <c:v>51.585999999999999</c:v>
                </c:pt>
                <c:pt idx="3">
                  <c:v>43.436</c:v>
                </c:pt>
                <c:pt idx="4">
                  <c:v>27.553999999999998</c:v>
                </c:pt>
                <c:pt idx="5">
                  <c:v>11.271000000000001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6-46AE-804F-F64FC175ED9D}"/>
            </c:ext>
          </c:extLst>
        </c:ser>
        <c:ser>
          <c:idx val="5"/>
          <c:order val="1"/>
          <c:tx>
            <c:strRef>
              <c:f>impactos!$G$3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impactos!$B$4:$B$20</c:f>
              <c:strCache>
                <c:ptCount val="6"/>
                <c:pt idx="0">
                  <c:v>Desperdicios de acero, cobre y aluminio</c:v>
                </c:pt>
                <c:pt idx="1">
                  <c:v>Madera en bruto</c:v>
                </c:pt>
                <c:pt idx="2">
                  <c:v>Pescado y filete de pescado </c:v>
                </c:pt>
                <c:pt idx="3">
                  <c:v>Camarón </c:v>
                </c:pt>
                <c:pt idx="4">
                  <c:v>Azúcar sin refinar</c:v>
                </c:pt>
                <c:pt idx="5">
                  <c:v>Piña</c:v>
                </c:pt>
              </c:strCache>
            </c:strRef>
          </c:cat>
          <c:val>
            <c:numRef>
              <c:f>impactos!$G$4:$G$20</c:f>
              <c:numCache>
                <c:formatCode>#,##0.0</c:formatCode>
                <c:ptCount val="6"/>
                <c:pt idx="0">
                  <c:v>45.381</c:v>
                </c:pt>
                <c:pt idx="1">
                  <c:v>42.043999999999997</c:v>
                </c:pt>
                <c:pt idx="2">
                  <c:v>39.274000000000001</c:v>
                </c:pt>
                <c:pt idx="3">
                  <c:v>26.55</c:v>
                </c:pt>
                <c:pt idx="4">
                  <c:v>23.754000000000001</c:v>
                </c:pt>
                <c:pt idx="5">
                  <c:v>8.6649999999999991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86-46AE-804F-F64FC175E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570198544"/>
        <c:axId val="579390048"/>
      </c:barChart>
      <c:lineChart>
        <c:grouping val="standard"/>
        <c:varyColors val="0"/>
        <c:ser>
          <c:idx val="6"/>
          <c:order val="2"/>
          <c:tx>
            <c:strRef>
              <c:f>impactos!$H$3</c:f>
              <c:strCache>
                <c:ptCount val="1"/>
                <c:pt idx="0">
                  <c:v>Var.%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impactos!$B$4:$B$20</c:f>
              <c:strCache>
                <c:ptCount val="6"/>
                <c:pt idx="0">
                  <c:v>Desperdicios de acero, cobre y aluminio</c:v>
                </c:pt>
                <c:pt idx="1">
                  <c:v>Madera en bruto</c:v>
                </c:pt>
                <c:pt idx="2">
                  <c:v>Pescado y filete de pescado </c:v>
                </c:pt>
                <c:pt idx="3">
                  <c:v>Camarón </c:v>
                </c:pt>
                <c:pt idx="4">
                  <c:v>Azúcar sin refinar</c:v>
                </c:pt>
                <c:pt idx="5">
                  <c:v>Piña</c:v>
                </c:pt>
              </c:strCache>
            </c:strRef>
          </c:cat>
          <c:val>
            <c:numRef>
              <c:f>impactos!$H$4:$H$20</c:f>
              <c:numCache>
                <c:formatCode>0.0%</c:formatCode>
                <c:ptCount val="6"/>
                <c:pt idx="0">
                  <c:v>-0.28672021124436131</c:v>
                </c:pt>
                <c:pt idx="1">
                  <c:v>-3.6351134540453946E-2</c:v>
                </c:pt>
                <c:pt idx="2">
                  <c:v>-0.23866940642810061</c:v>
                </c:pt>
                <c:pt idx="3">
                  <c:v>-0.38875587070632656</c:v>
                </c:pt>
                <c:pt idx="4">
                  <c:v>-0.13791101110546553</c:v>
                </c:pt>
                <c:pt idx="5">
                  <c:v>-0.23121284712980228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86-46AE-804F-F64FC175E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279456"/>
        <c:axId val="584271256"/>
      </c:lineChart>
      <c:valAx>
        <c:axId val="579390048"/>
        <c:scaling>
          <c:orientation val="minMax"/>
        </c:scaling>
        <c:delete val="0"/>
        <c:axPos val="r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PA"/>
          </a:p>
        </c:txPr>
        <c:crossAx val="570198544"/>
        <c:crosses val="max"/>
        <c:crossBetween val="between"/>
      </c:valAx>
      <c:catAx>
        <c:axId val="57019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PA"/>
          </a:p>
        </c:txPr>
        <c:crossAx val="579390048"/>
        <c:crosses val="autoZero"/>
        <c:auto val="0"/>
        <c:lblAlgn val="ctr"/>
        <c:lblOffset val="100"/>
        <c:noMultiLvlLbl val="0"/>
      </c:catAx>
      <c:valAx>
        <c:axId val="58427125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PA"/>
          </a:p>
        </c:txPr>
        <c:crossAx val="584279456"/>
        <c:crosses val="autoZero"/>
        <c:crossBetween val="between"/>
      </c:valAx>
      <c:catAx>
        <c:axId val="58427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4271256"/>
        <c:crosses val="autoZero"/>
        <c:auto val="0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Cambria" panose="02040503050406030204" pitchFamily="18" charset="0"/>
        </a:defRPr>
      </a:pPr>
      <a:endParaRPr lang="es-P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40645577197587E-2"/>
          <c:y val="4.9560834949293267E-2"/>
          <c:w val="0.90688976377952768"/>
          <c:h val="0.900878330101413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90-4672-B4EC-650AB3974E6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90-4672-B4EC-650AB3974E6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90-4672-B4EC-650AB3974E6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90-4672-B4EC-650AB3974E6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BC8-478A-A0E9-C1A95C9BAF9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C8-478A-A0E9-C1A95C9BAF9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9879-457A-A22A-CCB65280EF1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890-4672-B4EC-650AB3974E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0.14699999999999999</c:v>
                </c:pt>
                <c:pt idx="1">
                  <c:v>7.4200000000000002E-2</c:v>
                </c:pt>
                <c:pt idx="2">
                  <c:v>8.8300000000000003E-2</c:v>
                </c:pt>
                <c:pt idx="3">
                  <c:v>3.15E-2</c:v>
                </c:pt>
                <c:pt idx="4">
                  <c:v>7.4399999999999994E-2</c:v>
                </c:pt>
                <c:pt idx="5">
                  <c:v>1.5800000000000002E-2</c:v>
                </c:pt>
                <c:pt idx="6">
                  <c:v>1.9300000000000001E-2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90-4672-B4EC-650AB3974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1808993184"/>
        <c:axId val="-1809008416"/>
      </c:barChart>
      <c:barChart>
        <c:barDir val="bar"/>
        <c:grouping val="percent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B2-4F60-8EBF-05AB2819646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B2-4F60-8EBF-05AB2819646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6B2-4F60-8EBF-05AB2819646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6B2-4F60-8EBF-05AB2819646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6B2-4F60-8EBF-05AB2819646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6B2-4F60-8EBF-05AB2819646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6B2-4F60-8EBF-05AB28196460}"/>
              </c:ext>
            </c:extLst>
          </c:dPt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0.85299999999999998</c:v>
                </c:pt>
                <c:pt idx="1">
                  <c:v>0.92579999999999996</c:v>
                </c:pt>
                <c:pt idx="2">
                  <c:v>0.91169999999999995</c:v>
                </c:pt>
                <c:pt idx="3">
                  <c:v>0.96850000000000003</c:v>
                </c:pt>
                <c:pt idx="4">
                  <c:v>0.92559999999999998</c:v>
                </c:pt>
                <c:pt idx="5">
                  <c:v>0.98419999999999996</c:v>
                </c:pt>
                <c:pt idx="6">
                  <c:v>0.98070000000000002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90-4672-B4EC-650AB3974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13531440"/>
        <c:axId val="447968368"/>
      </c:barChart>
      <c:catAx>
        <c:axId val="-18089931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-1809008416"/>
        <c:crosses val="autoZero"/>
        <c:auto val="1"/>
        <c:lblAlgn val="ctr"/>
        <c:lblOffset val="100"/>
        <c:noMultiLvlLbl val="0"/>
      </c:catAx>
      <c:valAx>
        <c:axId val="-1809008416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-1808993184"/>
        <c:crosses val="autoZero"/>
        <c:crossBetween val="between"/>
      </c:valAx>
      <c:valAx>
        <c:axId val="4479683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13531440"/>
        <c:crosses val="autoZero"/>
        <c:crossBetween val="between"/>
      </c:valAx>
      <c:catAx>
        <c:axId val="313531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7968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P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C4-4EBD-A72A-5E74EB84395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C4-4EBD-A72A-5E74EB84395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C4-4EBD-A72A-5E74EB84395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C4-4EBD-A72A-5E74EB84395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B6A-4F90-8D0B-BAF596D6A7A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6A-4F90-8D0B-BAF596D6A7A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400C-48E9-9E2A-9F05A3AF59B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C4-4EBD-A72A-5E74EB8439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0.18729999999999999</c:v>
                </c:pt>
                <c:pt idx="1">
                  <c:v>0.10680000000000001</c:v>
                </c:pt>
                <c:pt idx="2">
                  <c:v>6.4299999999999996E-2</c:v>
                </c:pt>
                <c:pt idx="3">
                  <c:v>4.2200000000000001E-2</c:v>
                </c:pt>
                <c:pt idx="4">
                  <c:v>4.3499999999999997E-2</c:v>
                </c:pt>
                <c:pt idx="5">
                  <c:v>2.0199999999999999E-2</c:v>
                </c:pt>
                <c:pt idx="6">
                  <c:v>1.4200000000000001E-2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C4-4EBD-A72A-5E74EB843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1809008960"/>
        <c:axId val="-1808992096"/>
      </c:barChart>
      <c:barChart>
        <c:barDir val="bar"/>
        <c:grouping val="percent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A87-4997-9DE8-312A5F7B285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A87-4997-9DE8-312A5F7B285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A87-4997-9DE8-312A5F7B285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A87-4997-9DE8-312A5F7B285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A87-4997-9DE8-312A5F7B285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A87-4997-9DE8-312A5F7B285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A87-4997-9DE8-312A5F7B2856}"/>
              </c:ext>
            </c:extLst>
          </c:dPt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0.81269999999999998</c:v>
                </c:pt>
                <c:pt idx="1">
                  <c:v>0.89319999999999999</c:v>
                </c:pt>
                <c:pt idx="2">
                  <c:v>0.93569999999999998</c:v>
                </c:pt>
                <c:pt idx="3">
                  <c:v>0.95779999999999998</c:v>
                </c:pt>
                <c:pt idx="4">
                  <c:v>0.95650000000000002</c:v>
                </c:pt>
                <c:pt idx="5">
                  <c:v>0.9798</c:v>
                </c:pt>
                <c:pt idx="6">
                  <c:v>0.98580000000000001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C4-4EBD-A72A-5E74EB843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09914160"/>
        <c:axId val="447372592"/>
      </c:barChart>
      <c:catAx>
        <c:axId val="-18090089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-1808992096"/>
        <c:crosses val="autoZero"/>
        <c:auto val="1"/>
        <c:lblAlgn val="ctr"/>
        <c:lblOffset val="100"/>
        <c:noMultiLvlLbl val="0"/>
      </c:catAx>
      <c:valAx>
        <c:axId val="-1808992096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-1809008960"/>
        <c:crosses val="autoZero"/>
        <c:crossBetween val="between"/>
      </c:valAx>
      <c:valAx>
        <c:axId val="44737259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509914160"/>
        <c:crosses val="autoZero"/>
        <c:crossBetween val="between"/>
      </c:valAx>
      <c:catAx>
        <c:axId val="509914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7372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P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E55C13-D813-4663-8DEE-FEA4BF26467E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A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39CA4E-B570-48A0-BA22-DE504471EF1A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3171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2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44273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3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58880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4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979237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5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9599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6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18503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8922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8404345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54013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66632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16268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6469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52178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0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319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96713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28"/>
            <a:ext cx="3811588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3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971959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8874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21805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6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7976026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893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5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011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33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7450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17110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7343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46259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8774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907604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13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a" descr="Mapa de Norteamérica"/>
          <p:cNvSpPr>
            <a:spLocks noEditPoints="1"/>
          </p:cNvSpPr>
          <p:nvPr/>
        </p:nvSpPr>
        <p:spPr bwMode="auto">
          <a:xfrm>
            <a:off x="3356055" y="2381"/>
            <a:ext cx="5787945" cy="51435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35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3448" y="1371600"/>
            <a:ext cx="7317106" cy="2286001"/>
          </a:xfrm>
        </p:spPr>
        <p:txBody>
          <a:bodyPr rtlCol="0">
            <a:normAutofit/>
          </a:bodyPr>
          <a:lstStyle>
            <a:lvl1pPr>
              <a:defRPr sz="33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3448" y="3771900"/>
            <a:ext cx="5887983" cy="85725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05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5874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0726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01586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8391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51257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467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125056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13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5015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8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F1FBE5-C484-4BCA-A3AA-9580E4E4D762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0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274352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07102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07102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07102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07102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25454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07102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07102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07102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07102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33020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0710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10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07102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600244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0710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10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07102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03692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37934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296004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37934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90465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190571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190571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190571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190571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5471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190571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190571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190571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190571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53674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190571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571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190571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92646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449" y="2571751"/>
            <a:ext cx="7317106" cy="1771649"/>
          </a:xfrm>
        </p:spPr>
        <p:txBody>
          <a:bodyPr rtlCol="0" anchor="b">
            <a:normAutofit/>
          </a:bodyPr>
          <a:lstStyle>
            <a:lvl1pPr algn="l">
              <a:defRPr sz="3300" b="0" cap="all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0100" y="514352"/>
            <a:ext cx="5891332" cy="85724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6DF7D1-80B5-400F-8632-6771598A5781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11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190571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571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190571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2292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21403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8975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21403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04912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21813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37079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0261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3768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642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02310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88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25200" y="1371600"/>
            <a:ext cx="3532471" cy="325755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698083" y="1371600"/>
            <a:ext cx="3532471" cy="325755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370117-A5F3-49D7-BC8B-6E4A0E9D29AE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196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78816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802644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86405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08318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39993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1" y="3735424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4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232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3532790" cy="62865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913449" y="2057401"/>
            <a:ext cx="3532790" cy="2571749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697764" y="1371600"/>
            <a:ext cx="3532790" cy="62865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4697764" y="2057401"/>
            <a:ext cx="3532790" cy="2571749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D4A2AD-3C2D-44F0-8327-2C2A24CDF8DA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663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3A605E-10DB-4F3E-951E-4D6CD28397BE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379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DD5F98-7049-4142-8CFC-E0FCDA217BB9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973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sz="135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93" y="514350"/>
            <a:ext cx="2915409" cy="3028950"/>
          </a:xfrm>
        </p:spPr>
        <p:txBody>
          <a:bodyPr rtlCol="0" anchor="b">
            <a:noAutofit/>
          </a:bodyPr>
          <a:lstStyle>
            <a:lvl1pPr algn="l">
              <a:defRPr sz="3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0507" y="514350"/>
            <a:ext cx="4230202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3293" y="3657600"/>
            <a:ext cx="2915409" cy="9715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C3D658-11B2-42B7-B1A5-7006A0F82D7D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96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11582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sz="135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93" y="514350"/>
            <a:ext cx="2915409" cy="3028950"/>
          </a:xfrm>
        </p:spPr>
        <p:txBody>
          <a:bodyPr rtlCol="0" anchor="b">
            <a:noAutofit/>
          </a:bodyPr>
          <a:lstStyle>
            <a:lvl1pPr algn="l">
              <a:defRPr sz="3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4400506" y="514350"/>
            <a:ext cx="4230202" cy="4114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13293" y="3657600"/>
            <a:ext cx="2915409" cy="9715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F90F6F-65C4-48A2-867C-DEB2B02D04CC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887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22928F-3E31-4EBC-B372-5A42C9B3805C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800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514350"/>
            <a:ext cx="1601153" cy="41148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13447" y="514350"/>
            <a:ext cx="5563553" cy="41148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1A855-3B54-417F-9667-4D97047369ED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92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8658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793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43844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05685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02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080" indent="-185684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05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96" indent="-17140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781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05685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02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794" indent="-17140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05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96" indent="-17140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2929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7467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94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41096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0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620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96713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39"/>
            <a:ext cx="3811588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3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9"/>
            <a:ext cx="3813174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2712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888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29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216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16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54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8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3"/>
              </a:buClr>
              <a:defRPr sz="1100"/>
            </a:lvl3pPr>
            <a:lvl4pPr marL="399930" indent="-171402">
              <a:buClr>
                <a:schemeClr val="accent3"/>
              </a:buClr>
              <a:defRPr sz="1100"/>
            </a:lvl4pPr>
            <a:lvl5pPr marL="571332" indent="-171402"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61072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3"/>
              </a:buClr>
              <a:defRPr sz="1100"/>
            </a:lvl3pPr>
            <a:lvl4pPr marL="399930" indent="-171402">
              <a:buClr>
                <a:schemeClr val="accent3"/>
              </a:buClr>
              <a:defRPr sz="1100"/>
            </a:lvl4pPr>
            <a:lvl5pPr marL="571332" indent="-171402"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01904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518006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9850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4"/>
              </a:buClr>
              <a:defRPr sz="1100"/>
            </a:lvl3pPr>
            <a:lvl4pPr marL="399930" indent="-171402">
              <a:buClr>
                <a:schemeClr val="accent4"/>
              </a:buClr>
              <a:defRPr sz="1100"/>
            </a:lvl4pPr>
            <a:lvl5pPr marL="571332" indent="-171402"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288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4"/>
              </a:buClr>
              <a:defRPr sz="1100"/>
            </a:lvl3pPr>
            <a:lvl4pPr marL="399930" indent="-171402">
              <a:buClr>
                <a:schemeClr val="accent4"/>
              </a:buClr>
              <a:defRPr sz="1100"/>
            </a:lvl4pPr>
            <a:lvl5pPr marL="571332" indent="-171402"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45216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237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7290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520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954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buSzPct val="100000"/>
              <a:defRPr sz="1100"/>
            </a:lvl3pPr>
            <a:lvl4pPr marL="385664" indent="-128555">
              <a:buClr>
                <a:schemeClr val="accent2"/>
              </a:buClr>
              <a:buSzPct val="100000"/>
              <a:defRPr sz="1100"/>
            </a:lvl4pPr>
            <a:lvl5pPr>
              <a:buClr>
                <a:schemeClr val="accent2"/>
              </a:buClr>
              <a:buSzPct val="100000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812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63432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690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248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870456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55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8155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36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6060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77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851001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46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46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46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46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84355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46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46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46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46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9157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67486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674868"/>
            <a:ext cx="2496312" cy="572464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5572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67486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674868"/>
            <a:ext cx="2496312" cy="572464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611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9926226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6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40436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6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776052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5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5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5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5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2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5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5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5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5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316869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45833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458338"/>
            <a:ext cx="2496312" cy="572464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83455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45833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458338"/>
            <a:ext cx="2496312" cy="572464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089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3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5988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3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2127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34855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024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0589106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4550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02985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0675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7558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64456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66183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78146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06303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4835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342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8411491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00"/>
            </a:lvl2pPr>
            <a:lvl3pPr marL="113078" indent="-113078">
              <a:defRPr sz="1100"/>
            </a:lvl3pPr>
            <a:lvl4pPr marL="301147" indent="-155928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00"/>
            </a:lvl2pPr>
            <a:lvl3pPr marL="113078" indent="-113078">
              <a:defRPr sz="1100"/>
            </a:lvl3pPr>
            <a:lvl4pPr marL="301147" indent="-155928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9" y="3735424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4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5000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chemeClr val="accent1"/>
            </a:gs>
            <a:gs pos="100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6887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4844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1997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82418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8833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2428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80445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74397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6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1978331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63962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0906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095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5901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9881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0324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086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642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5905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41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63" Type="http://schemas.openxmlformats.org/officeDocument/2006/relationships/hyperlink" Target="https://twitter.com/" TargetMode="Externa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6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8" Type="http://schemas.openxmlformats.org/officeDocument/2006/relationships/slideLayout" Target="../slideLayouts/slideLayout80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57" Type="http://schemas.openxmlformats.org/officeDocument/2006/relationships/slideLayout" Target="../slideLayouts/slideLayout79.xml"/><Relationship Id="rId61" Type="http://schemas.openxmlformats.org/officeDocument/2006/relationships/hyperlink" Target="https://www.facebook.com/" TargetMode="Externa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6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78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59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9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02.xml"/><Relationship Id="rId34" Type="http://schemas.openxmlformats.org/officeDocument/2006/relationships/slideLayout" Target="../slideLayouts/slideLayout115.xml"/><Relationship Id="rId42" Type="http://schemas.openxmlformats.org/officeDocument/2006/relationships/slideLayout" Target="../slideLayouts/slideLayout123.xml"/><Relationship Id="rId47" Type="http://schemas.openxmlformats.org/officeDocument/2006/relationships/slideLayout" Target="../slideLayouts/slideLayout128.xml"/><Relationship Id="rId50" Type="http://schemas.openxmlformats.org/officeDocument/2006/relationships/slideLayout" Target="../slideLayouts/slideLayout131.xml"/><Relationship Id="rId55" Type="http://schemas.openxmlformats.org/officeDocument/2006/relationships/slideLayout" Target="../slideLayouts/slideLayout136.xml"/><Relationship Id="rId63" Type="http://schemas.openxmlformats.org/officeDocument/2006/relationships/slideLayout" Target="../slideLayouts/slideLayout144.xml"/><Relationship Id="rId68" Type="http://schemas.openxmlformats.org/officeDocument/2006/relationships/slideLayout" Target="../slideLayouts/slideLayout149.xml"/><Relationship Id="rId76" Type="http://schemas.openxmlformats.org/officeDocument/2006/relationships/hyperlink" Target="https://www.facebook.com/" TargetMode="External"/><Relationship Id="rId7" Type="http://schemas.openxmlformats.org/officeDocument/2006/relationships/slideLayout" Target="../slideLayouts/slideLayout88.xml"/><Relationship Id="rId71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37" Type="http://schemas.openxmlformats.org/officeDocument/2006/relationships/slideLayout" Target="../slideLayouts/slideLayout118.xml"/><Relationship Id="rId40" Type="http://schemas.openxmlformats.org/officeDocument/2006/relationships/slideLayout" Target="../slideLayouts/slideLayout121.xml"/><Relationship Id="rId45" Type="http://schemas.openxmlformats.org/officeDocument/2006/relationships/slideLayout" Target="../slideLayouts/slideLayout126.xml"/><Relationship Id="rId53" Type="http://schemas.openxmlformats.org/officeDocument/2006/relationships/slideLayout" Target="../slideLayouts/slideLayout134.xml"/><Relationship Id="rId58" Type="http://schemas.openxmlformats.org/officeDocument/2006/relationships/slideLayout" Target="../slideLayouts/slideLayout139.xml"/><Relationship Id="rId66" Type="http://schemas.openxmlformats.org/officeDocument/2006/relationships/slideLayout" Target="../slideLayouts/slideLayout147.xml"/><Relationship Id="rId74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36" Type="http://schemas.openxmlformats.org/officeDocument/2006/relationships/slideLayout" Target="../slideLayouts/slideLayout117.xml"/><Relationship Id="rId49" Type="http://schemas.openxmlformats.org/officeDocument/2006/relationships/slideLayout" Target="../slideLayouts/slideLayout130.xml"/><Relationship Id="rId57" Type="http://schemas.openxmlformats.org/officeDocument/2006/relationships/slideLayout" Target="../slideLayouts/slideLayout138.xml"/><Relationship Id="rId61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4" Type="http://schemas.openxmlformats.org/officeDocument/2006/relationships/slideLayout" Target="../slideLayouts/slideLayout125.xml"/><Relationship Id="rId52" Type="http://schemas.openxmlformats.org/officeDocument/2006/relationships/slideLayout" Target="../slideLayouts/slideLayout133.xml"/><Relationship Id="rId60" Type="http://schemas.openxmlformats.org/officeDocument/2006/relationships/slideLayout" Target="../slideLayouts/slideLayout141.xml"/><Relationship Id="rId65" Type="http://schemas.openxmlformats.org/officeDocument/2006/relationships/slideLayout" Target="../slideLayouts/slideLayout146.xml"/><Relationship Id="rId73" Type="http://schemas.openxmlformats.org/officeDocument/2006/relationships/slideLayout" Target="../slideLayouts/slideLayout154.xml"/><Relationship Id="rId78" Type="http://schemas.openxmlformats.org/officeDocument/2006/relationships/hyperlink" Target="https://twitter.com/" TargetMode="Externa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slideLayout" Target="../slideLayouts/slideLayout116.xml"/><Relationship Id="rId43" Type="http://schemas.openxmlformats.org/officeDocument/2006/relationships/slideLayout" Target="../slideLayouts/slideLayout124.xml"/><Relationship Id="rId48" Type="http://schemas.openxmlformats.org/officeDocument/2006/relationships/slideLayout" Target="../slideLayouts/slideLayout129.xml"/><Relationship Id="rId56" Type="http://schemas.openxmlformats.org/officeDocument/2006/relationships/slideLayout" Target="../slideLayouts/slideLayout137.xml"/><Relationship Id="rId64" Type="http://schemas.openxmlformats.org/officeDocument/2006/relationships/slideLayout" Target="../slideLayouts/slideLayout145.xml"/><Relationship Id="rId69" Type="http://schemas.openxmlformats.org/officeDocument/2006/relationships/slideLayout" Target="../slideLayouts/slideLayout150.xml"/><Relationship Id="rId77" Type="http://schemas.openxmlformats.org/officeDocument/2006/relationships/hyperlink" Target="https://www.linkedin.com/" TargetMode="External"/><Relationship Id="rId8" Type="http://schemas.openxmlformats.org/officeDocument/2006/relationships/slideLayout" Target="../slideLayouts/slideLayout89.xml"/><Relationship Id="rId51" Type="http://schemas.openxmlformats.org/officeDocument/2006/relationships/slideLayout" Target="../slideLayouts/slideLayout132.xml"/><Relationship Id="rId72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slideLayout" Target="../slideLayouts/slideLayout114.xml"/><Relationship Id="rId38" Type="http://schemas.openxmlformats.org/officeDocument/2006/relationships/slideLayout" Target="../slideLayouts/slideLayout119.xml"/><Relationship Id="rId46" Type="http://schemas.openxmlformats.org/officeDocument/2006/relationships/slideLayout" Target="../slideLayouts/slideLayout127.xml"/><Relationship Id="rId59" Type="http://schemas.openxmlformats.org/officeDocument/2006/relationships/slideLayout" Target="../slideLayouts/slideLayout140.xml"/><Relationship Id="rId67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01.xml"/><Relationship Id="rId41" Type="http://schemas.openxmlformats.org/officeDocument/2006/relationships/slideLayout" Target="../slideLayouts/slideLayout122.xml"/><Relationship Id="rId54" Type="http://schemas.openxmlformats.org/officeDocument/2006/relationships/slideLayout" Target="../slideLayouts/slideLayout135.xml"/><Relationship Id="rId62" Type="http://schemas.openxmlformats.org/officeDocument/2006/relationships/slideLayout" Target="../slideLayouts/slideLayout143.xml"/><Relationship Id="rId70" Type="http://schemas.openxmlformats.org/officeDocument/2006/relationships/slideLayout" Target="../slideLayouts/slideLayout151.xml"/><Relationship Id="rId75" Type="http://schemas.openxmlformats.org/officeDocument/2006/relationships/theme" Target="../theme/theme4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F444B-A0D8-4987-BB80-73CF6A3CB917}" type="datetimeFigureOut">
              <a:rPr lang="es-PA" smtClean="0"/>
              <a:pPr/>
              <a:t>12/18/2019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7327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449" y="205978"/>
            <a:ext cx="7317106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7317106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906864" y="4836320"/>
            <a:ext cx="4979929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115453" y="4836320"/>
            <a:ext cx="1047467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0818A627-F158-453F-81F0-08C0F51A737D}" type="datetime1">
              <a:rPr lang="es-ES" noProof="0" smtClean="0"/>
              <a:t>18/12/2019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373080" y="4836320"/>
            <a:ext cx="857474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1198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29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58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3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1"/>
            <a:ext cx="7772400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21"/>
            <a:ext cx="1620957" cy="230833"/>
          </a:xfrm>
          <a:prstGeom prst="rect">
            <a:avLst/>
          </a:prstGeom>
        </p:spPr>
        <p:txBody>
          <a:bodyPr vert="horz" wrap="square" lIns="91418" tIns="45709" rIns="91418" bIns="4570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2" y="4719827"/>
            <a:ext cx="104568" cy="246221"/>
          </a:xfrm>
          <a:prstGeom prst="rect">
            <a:avLst/>
          </a:prstGeom>
        </p:spPr>
        <p:txBody>
          <a:bodyPr vert="horz" wrap="none" lIns="91418" tIns="45709" rIns="91418" bIns="4570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‹Nº›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6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1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1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6" y="4792774"/>
            <a:ext cx="48101" cy="103352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defTabSz="914130"/>
            <a:endParaRPr lang="en-US" sz="2400" dirty="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6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defTabSz="914130"/>
            <a:endParaRPr lang="en-US" sz="2400" dirty="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87"/>
            <a:ext cx="115473" cy="9432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defTabSz="914130"/>
            <a:endParaRPr lang="en-US" sz="2400" dirty="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4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1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2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3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2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69" y="4688492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7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</p:sldLayoutIdLst>
  <p:txStyles>
    <p:titleStyle>
      <a:lvl1pPr algn="ctr" defTabSz="91413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2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81" indent="-172990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782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184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586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1"/>
            <a:ext cx="7772400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0"/>
            <a:ext cx="1620957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2" y="4719816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‹Nº›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5" y="4792774"/>
            <a:ext cx="48101" cy="103352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6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2" name="Oval 21"/>
          <p:cNvSpPr/>
          <p:nvPr userDrawn="1"/>
        </p:nvSpPr>
        <p:spPr>
          <a:xfrm>
            <a:off x="835142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8" name="Rectangle 17">
            <a:hlinkClick r:id="rId76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Rectangle 24">
            <a:hlinkClick r:id="rId77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Rectangle 25">
            <a:hlinkClick r:id="rId78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2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69" y="4688492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0159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1" r:id="rId39"/>
    <p:sldLayoutId id="2147483772" r:id="rId40"/>
    <p:sldLayoutId id="2147483773" r:id="rId41"/>
    <p:sldLayoutId id="2147483774" r:id="rId42"/>
    <p:sldLayoutId id="2147483775" r:id="rId43"/>
    <p:sldLayoutId id="2147483776" r:id="rId44"/>
    <p:sldLayoutId id="2147483777" r:id="rId45"/>
    <p:sldLayoutId id="2147483778" r:id="rId46"/>
    <p:sldLayoutId id="2147483779" r:id="rId47"/>
    <p:sldLayoutId id="2147483780" r:id="rId48"/>
    <p:sldLayoutId id="2147483781" r:id="rId49"/>
    <p:sldLayoutId id="2147483782" r:id="rId50"/>
    <p:sldLayoutId id="2147483783" r:id="rId51"/>
    <p:sldLayoutId id="2147483784" r:id="rId52"/>
    <p:sldLayoutId id="2147483785" r:id="rId53"/>
    <p:sldLayoutId id="2147483786" r:id="rId54"/>
    <p:sldLayoutId id="2147483787" r:id="rId55"/>
    <p:sldLayoutId id="2147483788" r:id="rId56"/>
    <p:sldLayoutId id="2147483789" r:id="rId57"/>
    <p:sldLayoutId id="2147483790" r:id="rId58"/>
    <p:sldLayoutId id="2147483791" r:id="rId59"/>
    <p:sldLayoutId id="2147483792" r:id="rId60"/>
    <p:sldLayoutId id="2147483793" r:id="rId61"/>
    <p:sldLayoutId id="2147483794" r:id="rId62"/>
    <p:sldLayoutId id="2147483795" r:id="rId63"/>
    <p:sldLayoutId id="2147483796" r:id="rId64"/>
    <p:sldLayoutId id="2147483797" r:id="rId65"/>
    <p:sldLayoutId id="2147483798" r:id="rId66"/>
    <p:sldLayoutId id="2147483799" r:id="rId67"/>
    <p:sldLayoutId id="2147483800" r:id="rId68"/>
    <p:sldLayoutId id="2147483801" r:id="rId69"/>
    <p:sldLayoutId id="2147483802" r:id="rId70"/>
    <p:sldLayoutId id="2147483803" r:id="rId71"/>
    <p:sldLayoutId id="2147483804" r:id="rId72"/>
    <p:sldLayoutId id="2147483805" r:id="rId73"/>
    <p:sldLayoutId id="2147483806" r:id="rId74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s/photo/1286808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16.jpe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ecnologiapirineos.blogspot.com/2013/04/reciclaje-del-acero.html" TargetMode="External"/><Relationship Id="rId11" Type="http://schemas.openxmlformats.org/officeDocument/2006/relationships/image" Target="../media/image18.jpg"/><Relationship Id="rId5" Type="http://schemas.openxmlformats.org/officeDocument/2006/relationships/image" Target="../media/image15.jpeg"/><Relationship Id="rId10" Type="http://schemas.openxmlformats.org/officeDocument/2006/relationships/image" Target="../media/image1.png"/><Relationship Id="rId4" Type="http://schemas.openxmlformats.org/officeDocument/2006/relationships/image" Target="../media/image14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1.png"/><Relationship Id="rId4" Type="http://schemas.openxmlformats.org/officeDocument/2006/relationships/chart" Target="../charts/chart5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3336"/>
            <a:ext cx="9173894" cy="53011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3595" y="1062991"/>
            <a:ext cx="7886700" cy="1370886"/>
          </a:xfrm>
        </p:spPr>
        <p:txBody>
          <a:bodyPr>
            <a:normAutofit/>
          </a:bodyPr>
          <a:lstStyle/>
          <a:p>
            <a:pPr algn="ctr"/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Indicadores Económicos </a:t>
            </a:r>
            <a:b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Contraloría General de la República </a:t>
            </a:r>
            <a:b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Enero - Octubre</a:t>
            </a:r>
            <a:b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2018 - 2019</a:t>
            </a:r>
          </a:p>
        </p:txBody>
      </p:sp>
      <p:pic>
        <p:nvPicPr>
          <p:cNvPr id="5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51870"/>
            <a:ext cx="4141520" cy="107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F68B663-BF78-4E46-8D5F-707E3954957B}"/>
              </a:ext>
            </a:extLst>
          </p:cNvPr>
          <p:cNvSpPr/>
          <p:nvPr/>
        </p:nvSpPr>
        <p:spPr>
          <a:xfrm>
            <a:off x="0" y="188601"/>
            <a:ext cx="9151524" cy="523220"/>
          </a:xfrm>
          <a:prstGeom prst="rect">
            <a:avLst/>
          </a:prstGeom>
          <a:gradFill flip="none" rotWithShape="1">
            <a:gsLst>
              <a:gs pos="0">
                <a:srgbClr val="154064">
                  <a:alpha val="75000"/>
                </a:srgbClr>
              </a:gs>
              <a:gs pos="100000">
                <a:schemeClr val="tx1">
                  <a:alpha val="2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 defTabSz="457200"/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EXPORTACIONES DE PANAMÁ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758BD8-2962-4938-8DF1-F437B31AAA6E}"/>
              </a:ext>
            </a:extLst>
          </p:cNvPr>
          <p:cNvSpPr txBox="1"/>
          <p:nvPr/>
        </p:nvSpPr>
        <p:spPr>
          <a:xfrm>
            <a:off x="2755591" y="2965594"/>
            <a:ext cx="37418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Elaborado por: Dirección Nacional de Exportaciones</a:t>
            </a:r>
          </a:p>
          <a:p>
            <a:pPr algn="ctr"/>
            <a:r>
              <a:rPr lang="es-PA" sz="1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Departamento de Análisis Comercial y Económico</a:t>
            </a:r>
          </a:p>
          <a:p>
            <a:endParaRPr lang="es-PA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D936550-66EC-4A99-BA91-B651E7B36BA7}"/>
              </a:ext>
            </a:extLst>
          </p:cNvPr>
          <p:cNvSpPr/>
          <p:nvPr/>
        </p:nvSpPr>
        <p:spPr>
          <a:xfrm>
            <a:off x="38945" y="4804946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800" b="1" dirty="0"/>
              <a:t>Fuente: Contraloría General de la República</a:t>
            </a:r>
          </a:p>
          <a:p>
            <a:r>
              <a:rPr lang="es-PA" sz="800" b="1" dirty="0"/>
              <a:t>Elaborado por: Dirección Nacional de Exportaciones-Departamento de Análisis Comercial y Económico</a:t>
            </a:r>
          </a:p>
        </p:txBody>
      </p:sp>
      <p:pic>
        <p:nvPicPr>
          <p:cNvPr id="8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1"/>
            <a:ext cx="9144000" cy="8328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86" y="109218"/>
            <a:ext cx="2627785" cy="6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5">
            <a:extLst>
              <a:ext uri="{FF2B5EF4-FFF2-40B4-BE49-F238E27FC236}">
                <a16:creationId xmlns:a16="http://schemas.microsoft.com/office/drawing/2014/main" id="{0F0610AF-E0F0-4624-8053-6F232ABB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1737"/>
            <a:ext cx="8229600" cy="709363"/>
          </a:xfrm>
        </p:spPr>
        <p:txBody>
          <a:bodyPr>
            <a:noAutofit/>
          </a:bodyPr>
          <a:lstStyle/>
          <a:p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Total de Exportaciones</a:t>
            </a:r>
            <a:b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Enero - Octubre 2015 - 2019</a:t>
            </a:r>
            <a:b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(en millones de USD</a:t>
            </a:r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x-none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2333F32-001F-4C8B-BC88-7F06E191B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454550"/>
              </p:ext>
            </p:extLst>
          </p:nvPr>
        </p:nvGraphicFramePr>
        <p:xfrm>
          <a:off x="883783" y="973780"/>
          <a:ext cx="7704856" cy="3831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288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586422" y="1704926"/>
            <a:ext cx="59054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-43.6%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74425" y="2153448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0.0%</a:t>
            </a: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453F7A04-7C61-45A2-B17A-61D45EDF312F}"/>
              </a:ext>
            </a:extLst>
          </p:cNvPr>
          <p:cNvSpPr/>
          <p:nvPr/>
        </p:nvSpPr>
        <p:spPr>
          <a:xfrm>
            <a:off x="804858" y="2454877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-50.0%</a:t>
            </a: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73C2EA9F-B07E-401B-890C-4D3A822C1814}"/>
              </a:ext>
            </a:extLst>
          </p:cNvPr>
          <p:cNvSpPr/>
          <p:nvPr/>
        </p:nvSpPr>
        <p:spPr>
          <a:xfrm>
            <a:off x="2666830" y="2498194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+1.8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%</a:t>
            </a:r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BD9C1487-7A4C-4ABA-A238-250AA7C6AC9B}"/>
              </a:ext>
            </a:extLst>
          </p:cNvPr>
          <p:cNvSpPr/>
          <p:nvPr/>
        </p:nvSpPr>
        <p:spPr>
          <a:xfrm>
            <a:off x="3299449" y="2975343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+19.3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%</a:t>
            </a:r>
          </a:p>
        </p:txBody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FB180F31-9445-4C18-B1D6-52A857DE9F1F}"/>
              </a:ext>
            </a:extLst>
          </p:cNvPr>
          <p:cNvSpPr/>
          <p:nvPr/>
        </p:nvSpPr>
        <p:spPr>
          <a:xfrm>
            <a:off x="1293077" y="1700725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+26.6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%</a:t>
            </a:r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0F74EA80-11CE-44D3-A1C5-DEC91667E8C6}"/>
              </a:ext>
            </a:extLst>
          </p:cNvPr>
          <p:cNvSpPr/>
          <p:nvPr/>
        </p:nvSpPr>
        <p:spPr>
          <a:xfrm>
            <a:off x="1979921" y="1953393"/>
            <a:ext cx="606860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Open Sans Light"/>
              </a:rPr>
              <a:t>+110.5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</a:rPr>
              <a:t>%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39C4E9C-CC77-41DC-B0F1-C26A680AAB73}"/>
              </a:ext>
            </a:extLst>
          </p:cNvPr>
          <p:cNvSpPr/>
          <p:nvPr/>
        </p:nvSpPr>
        <p:spPr>
          <a:xfrm>
            <a:off x="-4727" y="4814683"/>
            <a:ext cx="4523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700" b="1" dirty="0">
                <a:solidFill>
                  <a:schemeClr val="bg1"/>
                </a:solidFill>
              </a:rPr>
              <a:t>Fuente: Contraloría General de la República</a:t>
            </a:r>
          </a:p>
          <a:p>
            <a:r>
              <a:rPr lang="es-PA" sz="700" b="1" dirty="0">
                <a:solidFill>
                  <a:schemeClr val="bg1"/>
                </a:solidFill>
              </a:rPr>
              <a:t>Elaborado por: Dirección Nacional de Exportaciones-Departamento de Análisis Comercial y Económico</a:t>
            </a:r>
          </a:p>
        </p:txBody>
      </p:sp>
      <p:pic>
        <p:nvPicPr>
          <p:cNvPr id="31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-4727" y="-21470"/>
            <a:ext cx="9144000" cy="8360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1170" y="177602"/>
            <a:ext cx="7772400" cy="613171"/>
          </a:xfrm>
        </p:spPr>
        <p:txBody>
          <a:bodyPr>
            <a:noAutofit/>
          </a:bodyPr>
          <a:lstStyle/>
          <a:p>
            <a:pPr lvl="0" defTabSz="914400"/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Principales productos exportados Positivos 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Enero -  Octubre 2018-2019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PA" sz="1600" kern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14" y="97367"/>
            <a:ext cx="2502783" cy="5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29">
            <a:extLst>
              <a:ext uri="{FF2B5EF4-FFF2-40B4-BE49-F238E27FC236}">
                <a16:creationId xmlns:a16="http://schemas.microsoft.com/office/drawing/2014/main" id="{5B100F00-4202-45F3-BA24-3E934478C972}"/>
              </a:ext>
            </a:extLst>
          </p:cNvPr>
          <p:cNvGrpSpPr/>
          <p:nvPr/>
        </p:nvGrpSpPr>
        <p:grpSpPr>
          <a:xfrm>
            <a:off x="6361042" y="1238313"/>
            <a:ext cx="2489883" cy="543709"/>
            <a:chOff x="660065" y="1240378"/>
            <a:chExt cx="2786092" cy="543709"/>
          </a:xfrm>
          <a:solidFill>
            <a:schemeClr val="bg2"/>
          </a:solidFill>
        </p:grpSpPr>
        <p:sp>
          <p:nvSpPr>
            <p:cNvPr id="68" name="Oval 1">
              <a:extLst>
                <a:ext uri="{FF2B5EF4-FFF2-40B4-BE49-F238E27FC236}">
                  <a16:creationId xmlns:a16="http://schemas.microsoft.com/office/drawing/2014/main" id="{C184DEFD-CD92-4206-BB5A-2332DB130EA8}"/>
                </a:ext>
              </a:extLst>
            </p:cNvPr>
            <p:cNvSpPr/>
            <p:nvPr/>
          </p:nvSpPr>
          <p:spPr>
            <a:xfrm>
              <a:off x="660065" y="1240378"/>
              <a:ext cx="572448" cy="54370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69" name="Rectangle 52">
              <a:extLst>
                <a:ext uri="{FF2B5EF4-FFF2-40B4-BE49-F238E27FC236}">
                  <a16:creationId xmlns:a16="http://schemas.microsoft.com/office/drawing/2014/main" id="{3350E49B-592B-4AF8-ABD5-6B1B4B185672}"/>
                </a:ext>
              </a:extLst>
            </p:cNvPr>
            <p:cNvSpPr/>
            <p:nvPr/>
          </p:nvSpPr>
          <p:spPr>
            <a:xfrm>
              <a:off x="1378241" y="1320035"/>
              <a:ext cx="2067916" cy="4062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US$ 114</a:t>
              </a: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s-PA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Banano</a:t>
              </a:r>
            </a:p>
          </p:txBody>
        </p:sp>
      </p:grpSp>
      <p:pic>
        <p:nvPicPr>
          <p:cNvPr id="32" name="Picture 2" descr="Resultado de imagen de banana icono">
            <a:extLst>
              <a:ext uri="{FF2B5EF4-FFF2-40B4-BE49-F238E27FC236}">
                <a16:creationId xmlns:a16="http://schemas.microsoft.com/office/drawing/2014/main" id="{CC2C605C-274E-46A0-9E5A-F39A08A8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20" y="1293899"/>
            <a:ext cx="392696" cy="3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29">
            <a:extLst>
              <a:ext uri="{FF2B5EF4-FFF2-40B4-BE49-F238E27FC236}">
                <a16:creationId xmlns:a16="http://schemas.microsoft.com/office/drawing/2014/main" id="{78D2FE80-4B72-41C5-9334-559FA7E3F597}"/>
              </a:ext>
            </a:extLst>
          </p:cNvPr>
          <p:cNvGrpSpPr/>
          <p:nvPr/>
        </p:nvGrpSpPr>
        <p:grpSpPr>
          <a:xfrm>
            <a:off x="6361042" y="1940046"/>
            <a:ext cx="2489883" cy="585577"/>
            <a:chOff x="660065" y="1240378"/>
            <a:chExt cx="2786092" cy="585577"/>
          </a:xfrm>
          <a:solidFill>
            <a:schemeClr val="bg2"/>
          </a:solidFill>
        </p:grpSpPr>
        <p:sp>
          <p:nvSpPr>
            <p:cNvPr id="71" name="Oval 1">
              <a:extLst>
                <a:ext uri="{FF2B5EF4-FFF2-40B4-BE49-F238E27FC236}">
                  <a16:creationId xmlns:a16="http://schemas.microsoft.com/office/drawing/2014/main" id="{704067A9-F7BB-4725-88D9-B7B413CA8923}"/>
                </a:ext>
              </a:extLst>
            </p:cNvPr>
            <p:cNvSpPr/>
            <p:nvPr/>
          </p:nvSpPr>
          <p:spPr>
            <a:xfrm>
              <a:off x="660065" y="1240378"/>
              <a:ext cx="572448" cy="54370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7F074159-C11B-444E-AD25-59986A01150E}"/>
                </a:ext>
              </a:extLst>
            </p:cNvPr>
            <p:cNvSpPr/>
            <p:nvPr/>
          </p:nvSpPr>
          <p:spPr>
            <a:xfrm>
              <a:off x="1378241" y="1262724"/>
              <a:ext cx="2067916" cy="563231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US$ 65.2</a:t>
              </a: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s-PA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Harina</a:t>
              </a: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 y </a:t>
              </a:r>
              <a:r>
                <a:rPr lang="es-PA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aceite</a:t>
              </a: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 de </a:t>
              </a:r>
              <a:r>
                <a:rPr lang="es-PA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pescado</a:t>
              </a:r>
            </a:p>
            <a:p>
              <a:pPr lvl="0" defTabSz="914378">
                <a:lnSpc>
                  <a:spcPct val="85000"/>
                </a:lnSpc>
                <a:defRPr/>
              </a:pP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67" name="Picture 2" descr="Imagen relacionada">
            <a:extLst>
              <a:ext uri="{FF2B5EF4-FFF2-40B4-BE49-F238E27FC236}">
                <a16:creationId xmlns:a16="http://schemas.microsoft.com/office/drawing/2014/main" id="{4A416808-2ACC-4B85-930C-2047BDA2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82" y="2045779"/>
            <a:ext cx="289386" cy="2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29">
            <a:extLst>
              <a:ext uri="{FF2B5EF4-FFF2-40B4-BE49-F238E27FC236}">
                <a16:creationId xmlns:a16="http://schemas.microsoft.com/office/drawing/2014/main" id="{C5A7C11B-897B-4A19-9F3F-862858F5E59E}"/>
              </a:ext>
            </a:extLst>
          </p:cNvPr>
          <p:cNvGrpSpPr/>
          <p:nvPr/>
        </p:nvGrpSpPr>
        <p:grpSpPr>
          <a:xfrm>
            <a:off x="6390643" y="2602818"/>
            <a:ext cx="2352688" cy="587969"/>
            <a:chOff x="660065" y="1240378"/>
            <a:chExt cx="2632576" cy="723904"/>
          </a:xfrm>
          <a:solidFill>
            <a:schemeClr val="bg2"/>
          </a:solidFill>
        </p:grpSpPr>
        <p:sp>
          <p:nvSpPr>
            <p:cNvPr id="74" name="Oval 1">
              <a:extLst>
                <a:ext uri="{FF2B5EF4-FFF2-40B4-BE49-F238E27FC236}">
                  <a16:creationId xmlns:a16="http://schemas.microsoft.com/office/drawing/2014/main" id="{BB15F5F3-8AB0-48CD-ACD1-84D6379A3E92}"/>
                </a:ext>
              </a:extLst>
            </p:cNvPr>
            <p:cNvSpPr/>
            <p:nvPr/>
          </p:nvSpPr>
          <p:spPr>
            <a:xfrm>
              <a:off x="660065" y="1240378"/>
              <a:ext cx="572448" cy="659402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5" name="Rectangle 52">
              <a:extLst>
                <a:ext uri="{FF2B5EF4-FFF2-40B4-BE49-F238E27FC236}">
                  <a16:creationId xmlns:a16="http://schemas.microsoft.com/office/drawing/2014/main" id="{B38CEBBF-F3D7-4FB8-AE73-8B78C7399BE3}"/>
                </a:ext>
              </a:extLst>
            </p:cNvPr>
            <p:cNvSpPr/>
            <p:nvPr/>
          </p:nvSpPr>
          <p:spPr>
            <a:xfrm>
              <a:off x="1377318" y="1270835"/>
              <a:ext cx="1915323" cy="69344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US$ 25.8</a:t>
              </a: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s-PA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Café</a:t>
              </a:r>
            </a:p>
            <a:p>
              <a:pPr lvl="0" defTabSz="914378">
                <a:lnSpc>
                  <a:spcPct val="85000"/>
                </a:lnSpc>
                <a:defRPr/>
              </a:pP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77" name="Group 29">
            <a:extLst>
              <a:ext uri="{FF2B5EF4-FFF2-40B4-BE49-F238E27FC236}">
                <a16:creationId xmlns:a16="http://schemas.microsoft.com/office/drawing/2014/main" id="{CC976E29-52A1-41E3-AD9E-8E6955D77395}"/>
              </a:ext>
            </a:extLst>
          </p:cNvPr>
          <p:cNvGrpSpPr/>
          <p:nvPr/>
        </p:nvGrpSpPr>
        <p:grpSpPr>
          <a:xfrm>
            <a:off x="6365163" y="3301213"/>
            <a:ext cx="2349393" cy="535579"/>
            <a:chOff x="660065" y="1240378"/>
            <a:chExt cx="2628888" cy="659402"/>
          </a:xfrm>
          <a:solidFill>
            <a:schemeClr val="bg2"/>
          </a:solidFill>
        </p:grpSpPr>
        <p:sp>
          <p:nvSpPr>
            <p:cNvPr id="78" name="Oval 1">
              <a:extLst>
                <a:ext uri="{FF2B5EF4-FFF2-40B4-BE49-F238E27FC236}">
                  <a16:creationId xmlns:a16="http://schemas.microsoft.com/office/drawing/2014/main" id="{69480803-AF16-451A-AA98-A5584472E14C}"/>
                </a:ext>
              </a:extLst>
            </p:cNvPr>
            <p:cNvSpPr/>
            <p:nvPr/>
          </p:nvSpPr>
          <p:spPr>
            <a:xfrm>
              <a:off x="660065" y="1240378"/>
              <a:ext cx="572448" cy="659402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79" name="Rectangle 52">
              <a:extLst>
                <a:ext uri="{FF2B5EF4-FFF2-40B4-BE49-F238E27FC236}">
                  <a16:creationId xmlns:a16="http://schemas.microsoft.com/office/drawing/2014/main" id="{26A005D8-F625-4A19-A728-1995B8005B79}"/>
                </a:ext>
              </a:extLst>
            </p:cNvPr>
            <p:cNvSpPr/>
            <p:nvPr/>
          </p:nvSpPr>
          <p:spPr>
            <a:xfrm>
              <a:off x="1373630" y="1268410"/>
              <a:ext cx="1915323" cy="500191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US$ 22.4</a:t>
              </a: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s-E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Carne de ganado bovino</a:t>
              </a: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42" name="Picture 14" descr="Resultado de imagen para icono de cafe en semil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7728" y="2765054"/>
            <a:ext cx="327637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29">
            <a:extLst>
              <a:ext uri="{FF2B5EF4-FFF2-40B4-BE49-F238E27FC236}">
                <a16:creationId xmlns:a16="http://schemas.microsoft.com/office/drawing/2014/main" id="{6BD3F037-0527-4460-A4BA-BF0D540BDA74}"/>
              </a:ext>
            </a:extLst>
          </p:cNvPr>
          <p:cNvGrpSpPr/>
          <p:nvPr/>
        </p:nvGrpSpPr>
        <p:grpSpPr>
          <a:xfrm>
            <a:off x="6389816" y="3963954"/>
            <a:ext cx="2353516" cy="572717"/>
            <a:chOff x="660065" y="1240378"/>
            <a:chExt cx="2633502" cy="705126"/>
          </a:xfrm>
          <a:solidFill>
            <a:schemeClr val="bg2"/>
          </a:solidFill>
        </p:grpSpPr>
        <p:sp>
          <p:nvSpPr>
            <p:cNvPr id="81" name="Oval 1">
              <a:extLst>
                <a:ext uri="{FF2B5EF4-FFF2-40B4-BE49-F238E27FC236}">
                  <a16:creationId xmlns:a16="http://schemas.microsoft.com/office/drawing/2014/main" id="{DA86BA5F-4FB6-4D91-8404-970D95428E61}"/>
                </a:ext>
              </a:extLst>
            </p:cNvPr>
            <p:cNvSpPr/>
            <p:nvPr/>
          </p:nvSpPr>
          <p:spPr>
            <a:xfrm>
              <a:off x="660065" y="1240378"/>
              <a:ext cx="572448" cy="659402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82" name="Rectangle 52">
              <a:extLst>
                <a:ext uri="{FF2B5EF4-FFF2-40B4-BE49-F238E27FC236}">
                  <a16:creationId xmlns:a16="http://schemas.microsoft.com/office/drawing/2014/main" id="{2C3C4FAB-E29E-4202-963A-1ECF92C67D84}"/>
                </a:ext>
              </a:extLst>
            </p:cNvPr>
            <p:cNvSpPr/>
            <p:nvPr/>
          </p:nvSpPr>
          <p:spPr>
            <a:xfrm>
              <a:off x="1378244" y="1252057"/>
              <a:ext cx="1915323" cy="69344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US$ 12.3 </a:t>
              </a: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s-PA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Sandía</a:t>
              </a:r>
            </a:p>
            <a:p>
              <a:pPr lvl="0" defTabSz="914378">
                <a:lnSpc>
                  <a:spcPct val="85000"/>
                </a:lnSpc>
                <a:defRPr/>
              </a:pP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76" name="Picture 2" descr="Resultado de imagen para sandia en iconos">
            <a:extLst>
              <a:ext uri="{FF2B5EF4-FFF2-40B4-BE49-F238E27FC236}">
                <a16:creationId xmlns:a16="http://schemas.microsoft.com/office/drawing/2014/main" id="{C475945C-B2EA-45DB-94C0-A12DCF88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16" y="4041390"/>
            <a:ext cx="416232" cy="3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Gráfico 39">
            <a:extLst>
              <a:ext uri="{FF2B5EF4-FFF2-40B4-BE49-F238E27FC236}">
                <a16:creationId xmlns:a16="http://schemas.microsoft.com/office/drawing/2014/main" id="{CEC9C3AA-2B2D-4CCF-974B-8014E13DEF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98775"/>
              </p:ext>
            </p:extLst>
          </p:nvPr>
        </p:nvGraphicFramePr>
        <p:xfrm>
          <a:off x="126779" y="851131"/>
          <a:ext cx="5880254" cy="384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41" name="Picture 14" descr="Resultado de imagen para meat products icon">
            <a:extLst>
              <a:ext uri="{FF2B5EF4-FFF2-40B4-BE49-F238E27FC236}">
                <a16:creationId xmlns:a16="http://schemas.microsoft.com/office/drawing/2014/main" id="{6C48E385-E23B-4358-9445-8F83679B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96" y="3394439"/>
            <a:ext cx="405752" cy="3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8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6" grpId="0"/>
      <p:bldP spid="37" grpId="0"/>
      <p:bldP spid="38" grpId="0"/>
      <p:bldP spid="61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586422" y="1704926"/>
            <a:ext cx="59054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-43.6%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39840" y="1358341"/>
            <a:ext cx="62326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-61.4%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05640" y="775472"/>
            <a:ext cx="61835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-50.0%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grpSp>
        <p:nvGrpSpPr>
          <p:cNvPr id="41" name="Group 29">
            <a:extLst>
              <a:ext uri="{FF2B5EF4-FFF2-40B4-BE49-F238E27FC236}">
                <a16:creationId xmlns:a16="http://schemas.microsoft.com/office/drawing/2014/main" id="{5255CFB7-2233-4B56-8114-7BCD0AD9C71E}"/>
              </a:ext>
            </a:extLst>
          </p:cNvPr>
          <p:cNvGrpSpPr/>
          <p:nvPr/>
        </p:nvGrpSpPr>
        <p:grpSpPr>
          <a:xfrm>
            <a:off x="6454049" y="1179051"/>
            <a:ext cx="2489882" cy="560408"/>
            <a:chOff x="660065" y="1240378"/>
            <a:chExt cx="2786092" cy="560408"/>
          </a:xfrm>
          <a:solidFill>
            <a:schemeClr val="bg2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id="{66348226-21B9-4E07-AE2E-BF359EAC4004}"/>
                </a:ext>
              </a:extLst>
            </p:cNvPr>
            <p:cNvSpPr/>
            <p:nvPr/>
          </p:nvSpPr>
          <p:spPr>
            <a:xfrm>
              <a:off x="660065" y="1240378"/>
              <a:ext cx="572448" cy="54370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44" name="Rectangle 52">
              <a:extLst>
                <a:ext uri="{FF2B5EF4-FFF2-40B4-BE49-F238E27FC236}">
                  <a16:creationId xmlns:a16="http://schemas.microsoft.com/office/drawing/2014/main" id="{33A20F43-5BE5-4ADA-8954-773B9DE9512F}"/>
                </a:ext>
              </a:extLst>
            </p:cNvPr>
            <p:cNvSpPr/>
            <p:nvPr/>
          </p:nvSpPr>
          <p:spPr>
            <a:xfrm>
              <a:off x="1378242" y="1257176"/>
              <a:ext cx="2067915" cy="543610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US$ 45</a:t>
              </a:r>
              <a:r>
                <a:rPr lang="en-US" sz="1150" dirty="0">
                  <a:solidFill>
                    <a:schemeClr val="bg1"/>
                  </a:solidFill>
                  <a:latin typeface="Cambria" panose="02040503050406030204" pitchFamily="18" charset="0"/>
                </a:rPr>
                <a:t>.4</a:t>
              </a:r>
              <a:endPara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A" sz="1150" dirty="0">
                  <a:solidFill>
                    <a:schemeClr val="bg1"/>
                  </a:solidFill>
                  <a:latin typeface="Cambria" panose="02040503050406030204" pitchFamily="18" charset="0"/>
                </a:rPr>
                <a:t>Desperdicios de acero, cobre y aluminio</a:t>
              </a:r>
            </a:p>
          </p:txBody>
        </p:sp>
      </p:grpSp>
      <p:grpSp>
        <p:nvGrpSpPr>
          <p:cNvPr id="54" name="Group 30">
            <a:extLst>
              <a:ext uri="{FF2B5EF4-FFF2-40B4-BE49-F238E27FC236}">
                <a16:creationId xmlns:a16="http://schemas.microsoft.com/office/drawing/2014/main" id="{65B8B182-06E6-4534-9453-D9E74BA7F2CB}"/>
              </a:ext>
            </a:extLst>
          </p:cNvPr>
          <p:cNvGrpSpPr/>
          <p:nvPr/>
        </p:nvGrpSpPr>
        <p:grpSpPr>
          <a:xfrm>
            <a:off x="6447553" y="3685154"/>
            <a:ext cx="2325881" cy="472223"/>
            <a:chOff x="566543" y="2903194"/>
            <a:chExt cx="2942485" cy="472223"/>
          </a:xfrm>
        </p:grpSpPr>
        <p:sp>
          <p:nvSpPr>
            <p:cNvPr id="55" name="Oval 48">
              <a:extLst>
                <a:ext uri="{FF2B5EF4-FFF2-40B4-BE49-F238E27FC236}">
                  <a16:creationId xmlns:a16="http://schemas.microsoft.com/office/drawing/2014/main" id="{A90CE8A6-2DEE-4F08-A7B3-678C7109F5C8}"/>
                </a:ext>
              </a:extLst>
            </p:cNvPr>
            <p:cNvSpPr/>
            <p:nvPr/>
          </p:nvSpPr>
          <p:spPr>
            <a:xfrm>
              <a:off x="566543" y="2903194"/>
              <a:ext cx="642049" cy="472223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9B6B70DE-F744-45CE-8D3F-66A9BF23C668}"/>
                </a:ext>
              </a:extLst>
            </p:cNvPr>
            <p:cNvSpPr/>
            <p:nvPr/>
          </p:nvSpPr>
          <p:spPr>
            <a:xfrm>
              <a:off x="1360160" y="2936172"/>
              <a:ext cx="2148868" cy="40626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U.S$ </a:t>
              </a: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23.8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</a:endParaRP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s-PA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Azúcar sin refinar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CF33059-BCC1-4CA2-B364-C3F5E67F458B}"/>
              </a:ext>
            </a:extLst>
          </p:cNvPr>
          <p:cNvSpPr/>
          <p:nvPr/>
        </p:nvSpPr>
        <p:spPr>
          <a:xfrm>
            <a:off x="7108382" y="2555658"/>
            <a:ext cx="1949897" cy="3997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U.S$ 39.3</a:t>
            </a:r>
          </a:p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Pescado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 y </a:t>
            </a:r>
            <a:r>
              <a:rPr kumimoji="0" lang="en-US" sz="11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filete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 de </a:t>
            </a:r>
            <a:r>
              <a:rPr kumimoji="0" lang="en-US" sz="11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pescado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52" name="Group 30">
            <a:extLst>
              <a:ext uri="{FF2B5EF4-FFF2-40B4-BE49-F238E27FC236}">
                <a16:creationId xmlns:a16="http://schemas.microsoft.com/office/drawing/2014/main" id="{49756075-7767-4F56-ACD0-11A7601B0A87}"/>
              </a:ext>
            </a:extLst>
          </p:cNvPr>
          <p:cNvGrpSpPr/>
          <p:nvPr/>
        </p:nvGrpSpPr>
        <p:grpSpPr>
          <a:xfrm>
            <a:off x="6447480" y="4264131"/>
            <a:ext cx="2254008" cy="502586"/>
            <a:chOff x="483059" y="2903194"/>
            <a:chExt cx="3261361" cy="502586"/>
          </a:xfrm>
        </p:grpSpPr>
        <p:sp>
          <p:nvSpPr>
            <p:cNvPr id="53" name="Oval 48">
              <a:extLst>
                <a:ext uri="{FF2B5EF4-FFF2-40B4-BE49-F238E27FC236}">
                  <a16:creationId xmlns:a16="http://schemas.microsoft.com/office/drawing/2014/main" id="{EF6382E4-9E18-480D-9FA3-8E349F95ED62}"/>
                </a:ext>
              </a:extLst>
            </p:cNvPr>
            <p:cNvSpPr/>
            <p:nvPr/>
          </p:nvSpPr>
          <p:spPr>
            <a:xfrm>
              <a:off x="483059" y="2903194"/>
              <a:ext cx="703847" cy="502586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61" name="Rectangle 50">
              <a:extLst>
                <a:ext uri="{FF2B5EF4-FFF2-40B4-BE49-F238E27FC236}">
                  <a16:creationId xmlns:a16="http://schemas.microsoft.com/office/drawing/2014/main" id="{6C4AF510-05CA-4E89-94B0-0098DB0C5BAE}"/>
                </a:ext>
              </a:extLst>
            </p:cNvPr>
            <p:cNvSpPr/>
            <p:nvPr/>
          </p:nvSpPr>
          <p:spPr>
            <a:xfrm>
              <a:off x="1427402" y="2951354"/>
              <a:ext cx="2317018" cy="40626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U.S$ 8.7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Piña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5" name="Group 30">
            <a:extLst>
              <a:ext uri="{FF2B5EF4-FFF2-40B4-BE49-F238E27FC236}">
                <a16:creationId xmlns:a16="http://schemas.microsoft.com/office/drawing/2014/main" id="{A8FB1496-C7F5-4638-8D75-A53D4E6F1C6A}"/>
              </a:ext>
            </a:extLst>
          </p:cNvPr>
          <p:cNvGrpSpPr/>
          <p:nvPr/>
        </p:nvGrpSpPr>
        <p:grpSpPr>
          <a:xfrm>
            <a:off x="6456845" y="3111169"/>
            <a:ext cx="2244643" cy="471589"/>
            <a:chOff x="472889" y="2903194"/>
            <a:chExt cx="3264614" cy="471589"/>
          </a:xfrm>
        </p:grpSpPr>
        <p:sp>
          <p:nvSpPr>
            <p:cNvPr id="40" name="Oval 48">
              <a:extLst>
                <a:ext uri="{FF2B5EF4-FFF2-40B4-BE49-F238E27FC236}">
                  <a16:creationId xmlns:a16="http://schemas.microsoft.com/office/drawing/2014/main" id="{16CB9692-AFAD-40AE-84BF-47A313A926FB}"/>
                </a:ext>
              </a:extLst>
            </p:cNvPr>
            <p:cNvSpPr/>
            <p:nvPr/>
          </p:nvSpPr>
          <p:spPr>
            <a:xfrm>
              <a:off x="472889" y="2903194"/>
              <a:ext cx="710787" cy="47158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59" name="Rectangle 50">
              <a:extLst>
                <a:ext uri="{FF2B5EF4-FFF2-40B4-BE49-F238E27FC236}">
                  <a16:creationId xmlns:a16="http://schemas.microsoft.com/office/drawing/2014/main" id="{759CCBA9-0627-4AC5-8CD7-432662951D28}"/>
                </a:ext>
              </a:extLst>
            </p:cNvPr>
            <p:cNvSpPr/>
            <p:nvPr/>
          </p:nvSpPr>
          <p:spPr>
            <a:xfrm>
              <a:off x="1420486" y="2928064"/>
              <a:ext cx="2317017" cy="40626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U.S$ 26.6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A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Ca</a:t>
              </a:r>
              <a:r>
                <a:rPr lang="es-PA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marón</a:t>
              </a:r>
              <a:r>
                <a:rPr kumimoji="0" lang="es-PA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</a:t>
              </a:r>
            </a:p>
          </p:txBody>
        </p:sp>
      </p:grpSp>
      <p:pic>
        <p:nvPicPr>
          <p:cNvPr id="57" name="Picture 2" descr="Resultado de imagen para shrimp icon">
            <a:extLst>
              <a:ext uri="{FF2B5EF4-FFF2-40B4-BE49-F238E27FC236}">
                <a16:creationId xmlns:a16="http://schemas.microsoft.com/office/drawing/2014/main" id="{FA7B1352-03D2-4938-AF77-276A7BC0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6278">
            <a:off x="6521102" y="3131003"/>
            <a:ext cx="373630" cy="37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ángulo 66">
            <a:extLst>
              <a:ext uri="{FF2B5EF4-FFF2-40B4-BE49-F238E27FC236}">
                <a16:creationId xmlns:a16="http://schemas.microsoft.com/office/drawing/2014/main" id="{BD17A631-01D1-4232-B12F-5A538D55E422}"/>
              </a:ext>
            </a:extLst>
          </p:cNvPr>
          <p:cNvSpPr/>
          <p:nvPr/>
        </p:nvSpPr>
        <p:spPr>
          <a:xfrm>
            <a:off x="33139" y="4788509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700" b="1" dirty="0">
                <a:solidFill>
                  <a:schemeClr val="bg1"/>
                </a:solidFill>
              </a:rPr>
              <a:t>Fuente: Contraloría General de la República</a:t>
            </a:r>
          </a:p>
          <a:p>
            <a:r>
              <a:rPr lang="es-PA" sz="700" b="1" dirty="0">
                <a:solidFill>
                  <a:schemeClr val="bg1"/>
                </a:solidFill>
              </a:rPr>
              <a:t>Elaborado por: Dirección Nacional de Exportaciones-Departamento de Análisis Comercial y Económico</a:t>
            </a:r>
          </a:p>
        </p:txBody>
      </p:sp>
      <p:pic>
        <p:nvPicPr>
          <p:cNvPr id="62" name="Picture 2" descr="Imagen relacionada">
            <a:extLst>
              <a:ext uri="{FF2B5EF4-FFF2-40B4-BE49-F238E27FC236}">
                <a16:creationId xmlns:a16="http://schemas.microsoft.com/office/drawing/2014/main" id="{2A312872-E8B6-4FAC-A9CB-7CE0109EB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5" t="7561" r="15932" b="16266"/>
          <a:stretch/>
        </p:blipFill>
        <p:spPr bwMode="auto">
          <a:xfrm>
            <a:off x="6566132" y="3786126"/>
            <a:ext cx="264966" cy="2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30367"/>
            <a:ext cx="9144000" cy="8360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ítulo 2"/>
          <p:cNvSpPr>
            <a:spLocks noGrp="1"/>
          </p:cNvSpPr>
          <p:nvPr>
            <p:ph type="title"/>
          </p:nvPr>
        </p:nvSpPr>
        <p:spPr>
          <a:xfrm>
            <a:off x="290887" y="161634"/>
            <a:ext cx="7772400" cy="613171"/>
          </a:xfrm>
        </p:spPr>
        <p:txBody>
          <a:bodyPr>
            <a:noAutofit/>
          </a:bodyPr>
          <a:lstStyle/>
          <a:p>
            <a:pPr lvl="0" defTabSz="914400"/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Principales productos exportados Negativos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Enero -  Octubre 2018-2019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PA" sz="1600" kern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8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62" y="64865"/>
            <a:ext cx="2502783" cy="5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Resultado de imagen para icono de reciclaj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40" y="1275223"/>
            <a:ext cx="384965" cy="38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0" name="Gráfico 59">
            <a:extLst>
              <a:ext uri="{FF2B5EF4-FFF2-40B4-BE49-F238E27FC236}">
                <a16:creationId xmlns:a16="http://schemas.microsoft.com/office/drawing/2014/main" id="{DA0A908F-E241-4520-83FD-27000362A7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289220"/>
              </p:ext>
            </p:extLst>
          </p:nvPr>
        </p:nvGraphicFramePr>
        <p:xfrm>
          <a:off x="123187" y="774542"/>
          <a:ext cx="6014277" cy="402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3" name="Picture 4" descr="Resultado de imagen para pineapple vector">
            <a:extLst>
              <a:ext uri="{FF2B5EF4-FFF2-40B4-BE49-F238E27FC236}">
                <a16:creationId xmlns:a16="http://schemas.microsoft.com/office/drawing/2014/main" id="{4A1FE6D0-8BFF-4840-BC62-CCDE0916E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419" y="4344425"/>
            <a:ext cx="344567" cy="35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oup 28">
            <a:extLst>
              <a:ext uri="{FF2B5EF4-FFF2-40B4-BE49-F238E27FC236}">
                <a16:creationId xmlns:a16="http://schemas.microsoft.com/office/drawing/2014/main" id="{6F5B0370-8EFF-427A-99C4-EDF0682B73DB}"/>
              </a:ext>
            </a:extLst>
          </p:cNvPr>
          <p:cNvGrpSpPr/>
          <p:nvPr/>
        </p:nvGrpSpPr>
        <p:grpSpPr>
          <a:xfrm>
            <a:off x="6473755" y="1882814"/>
            <a:ext cx="2276752" cy="497702"/>
            <a:chOff x="572106" y="2071786"/>
            <a:chExt cx="2878810" cy="497702"/>
          </a:xfrm>
        </p:grpSpPr>
        <p:sp>
          <p:nvSpPr>
            <p:cNvPr id="65" name="Oval 47">
              <a:extLst>
                <a:ext uri="{FF2B5EF4-FFF2-40B4-BE49-F238E27FC236}">
                  <a16:creationId xmlns:a16="http://schemas.microsoft.com/office/drawing/2014/main" id="{789506E0-A3B1-4F1A-9513-0DCE6AFBFA26}"/>
                </a:ext>
              </a:extLst>
            </p:cNvPr>
            <p:cNvSpPr/>
            <p:nvPr/>
          </p:nvSpPr>
          <p:spPr>
            <a:xfrm>
              <a:off x="572106" y="2071786"/>
              <a:ext cx="654226" cy="497702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66" name="Rectangle 51">
              <a:extLst>
                <a:ext uri="{FF2B5EF4-FFF2-40B4-BE49-F238E27FC236}">
                  <a16:creationId xmlns:a16="http://schemas.microsoft.com/office/drawing/2014/main" id="{67125E0A-3CE1-4984-B1C4-6F94FCB391AC}"/>
                </a:ext>
              </a:extLst>
            </p:cNvPr>
            <p:cNvSpPr/>
            <p:nvPr/>
          </p:nvSpPr>
          <p:spPr>
            <a:xfrm>
              <a:off x="1438444" y="2106388"/>
              <a:ext cx="2012472" cy="40626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US$ 42</a:t>
              </a: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A" sz="1200" i="0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Madera</a:t>
              </a:r>
            </a:p>
          </p:txBody>
        </p:sp>
      </p:grpSp>
      <p:sp>
        <p:nvSpPr>
          <p:cNvPr id="69" name="Oval 47">
            <a:extLst>
              <a:ext uri="{FF2B5EF4-FFF2-40B4-BE49-F238E27FC236}">
                <a16:creationId xmlns:a16="http://schemas.microsoft.com/office/drawing/2014/main" id="{08C4AE72-C78E-460A-B05F-E14D9FE692D9}"/>
              </a:ext>
            </a:extLst>
          </p:cNvPr>
          <p:cNvSpPr/>
          <p:nvPr/>
        </p:nvSpPr>
        <p:spPr>
          <a:xfrm>
            <a:off x="6461279" y="2499353"/>
            <a:ext cx="517405" cy="497702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74" name="Picture 8" descr="Resultado de imagen de fish  icon">
            <a:extLst>
              <a:ext uri="{FF2B5EF4-FFF2-40B4-BE49-F238E27FC236}">
                <a16:creationId xmlns:a16="http://schemas.microsoft.com/office/drawing/2014/main" id="{5046B395-A8F0-4990-9682-F29F4470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21" y="2573441"/>
            <a:ext cx="437639" cy="3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Resultado de imagen para icono de madera">
            <a:extLst>
              <a:ext uri="{FF2B5EF4-FFF2-40B4-BE49-F238E27FC236}">
                <a16:creationId xmlns:a16="http://schemas.microsoft.com/office/drawing/2014/main" id="{4126EE16-9317-489A-92EB-354B13815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95" y="1911488"/>
            <a:ext cx="387044" cy="38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9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4050754" y="1878316"/>
            <a:ext cx="582316" cy="1469073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stretch>
              <a:fillRect l="-17000" r="-900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-461772" y="3407662"/>
            <a:ext cx="3547872" cy="2343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1"/>
            <a:endParaRPr lang="en-US" sz="2160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204777" y="1693162"/>
            <a:ext cx="3734753" cy="23431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1"/>
            <a:endParaRPr lang="en-US" sz="2160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359507" y="2322589"/>
            <a:ext cx="675401" cy="1469073"/>
          </a:xfrm>
          <a:prstGeom prst="roundRect">
            <a:avLst>
              <a:gd name="adj" fmla="val 50000"/>
            </a:avLst>
          </a:prstGeom>
          <a:blipFill dpi="0" rotWithShape="1">
            <a:blip r:embed="rId4"/>
            <a:srcRect/>
            <a:stretch>
              <a:fillRect l="-4000" t="-1000" r="-37000" b="-800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597421" y="1581216"/>
            <a:ext cx="707722" cy="1469073"/>
          </a:xfrm>
          <a:prstGeom prst="roundRect">
            <a:avLst>
              <a:gd name="adj" fmla="val 5000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936031" y="850777"/>
            <a:ext cx="645773" cy="1469073"/>
          </a:xfrm>
          <a:prstGeom prst="roundRect">
            <a:avLst>
              <a:gd name="adj" fmla="val 5000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305142" y="1163541"/>
            <a:ext cx="645773" cy="1469073"/>
          </a:xfrm>
          <a:prstGeom prst="roundRect">
            <a:avLst>
              <a:gd name="adj" fmla="val 50000"/>
            </a:avLst>
          </a:prstGeom>
          <a:blipFill>
            <a:blip r:embed="rId9"/>
            <a:stretch>
              <a:fillRect l="-30000" r="-27000" b="-800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67168" y="2732245"/>
            <a:ext cx="198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n-US" sz="1400" dirty="0">
                <a:latin typeface="Cambria" panose="02040503050406030204" pitchFamily="18" charset="0"/>
              </a:rPr>
              <a:t>Madera </a:t>
            </a:r>
            <a:r>
              <a:rPr lang="es-PA" sz="1400" dirty="0">
                <a:latin typeface="Cambria" panose="02040503050406030204" pitchFamily="18" charset="0"/>
              </a:rPr>
              <a:t>en bruto 42</a:t>
            </a:r>
            <a:r>
              <a:rPr lang="en-US" sz="1400" dirty="0">
                <a:latin typeface="Cambria" panose="02040503050406030204" pitchFamily="18" charset="0"/>
              </a:rPr>
              <a:t>.04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67984" y="3111246"/>
            <a:ext cx="38760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00" dirty="0">
                <a:latin typeface="Cambria" panose="02040503050406030204" pitchFamily="18" charset="0"/>
              </a:rPr>
              <a:t>Desperdicios de acero, cobre y aluminio 45.38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97420" y="3586381"/>
            <a:ext cx="365196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40" dirty="0">
                <a:latin typeface="Cambria" panose="02040503050406030204" pitchFamily="18" charset="0"/>
              </a:rPr>
              <a:t>Harina y aceite de pescado 65.22</a:t>
            </a:r>
            <a:endParaRPr lang="en-US" sz="1080" dirty="0">
              <a:latin typeface="Cambria" panose="020405030504060302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13003" y="4046966"/>
            <a:ext cx="304340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40" dirty="0">
                <a:latin typeface="Cambria" panose="02040503050406030204" pitchFamily="18" charset="0"/>
              </a:rPr>
              <a:t>Pescado y filete de pescado 39.27</a:t>
            </a:r>
            <a:endParaRPr lang="en-US" sz="1080" dirty="0">
              <a:latin typeface="Cambria" panose="02040503050406030204" pitchFamily="18" charset="0"/>
            </a:endParaRPr>
          </a:p>
        </p:txBody>
      </p:sp>
      <p:cxnSp>
        <p:nvCxnSpPr>
          <p:cNvPr id="74" name="Elbow Connector 73"/>
          <p:cNvCxnSpPr>
            <a:cxnSpLocks/>
          </p:cNvCxnSpPr>
          <p:nvPr/>
        </p:nvCxnSpPr>
        <p:spPr>
          <a:xfrm rot="16200000" flipH="1">
            <a:off x="5684604" y="2619323"/>
            <a:ext cx="267452" cy="278025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cxnSpLocks/>
          </p:cNvCxnSpPr>
          <p:nvPr/>
        </p:nvCxnSpPr>
        <p:spPr>
          <a:xfrm rot="16200000" flipH="1">
            <a:off x="5048002" y="3083712"/>
            <a:ext cx="271965" cy="242315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cxnSpLocks/>
          </p:cNvCxnSpPr>
          <p:nvPr/>
        </p:nvCxnSpPr>
        <p:spPr>
          <a:xfrm rot="16200000" flipH="1">
            <a:off x="4341990" y="3449861"/>
            <a:ext cx="359579" cy="275180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cxnSpLocks/>
          </p:cNvCxnSpPr>
          <p:nvPr/>
        </p:nvCxnSpPr>
        <p:spPr>
          <a:xfrm rot="16200000" flipH="1">
            <a:off x="3652672" y="3870625"/>
            <a:ext cx="452158" cy="278461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69"/>
          <p:cNvSpPr txBox="1"/>
          <p:nvPr/>
        </p:nvSpPr>
        <p:spPr>
          <a:xfrm>
            <a:off x="6581804" y="2373197"/>
            <a:ext cx="143805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00" dirty="0">
                <a:latin typeface="Cambria" panose="02040503050406030204" pitchFamily="18" charset="0"/>
              </a:rPr>
              <a:t>Banano 114.37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cxnSp>
        <p:nvCxnSpPr>
          <p:cNvPr id="52" name="Elbow Connector 73"/>
          <p:cNvCxnSpPr>
            <a:cxnSpLocks/>
          </p:cNvCxnSpPr>
          <p:nvPr/>
        </p:nvCxnSpPr>
        <p:spPr>
          <a:xfrm rot="16200000" flipH="1">
            <a:off x="6309066" y="2315459"/>
            <a:ext cx="267452" cy="278025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3336"/>
            <a:ext cx="9173894" cy="7005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65" y="-3336"/>
            <a:ext cx="2395936" cy="6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1">
            <a:extLst>
              <a:ext uri="{FF2B5EF4-FFF2-40B4-BE49-F238E27FC236}">
                <a16:creationId xmlns:a16="http://schemas.microsoft.com/office/drawing/2014/main" id="{8EC8E73C-D293-4B59-87AD-37014C9BDD84}"/>
              </a:ext>
            </a:extLst>
          </p:cNvPr>
          <p:cNvSpPr/>
          <p:nvPr/>
        </p:nvSpPr>
        <p:spPr>
          <a:xfrm>
            <a:off x="899592" y="1044346"/>
            <a:ext cx="1234056" cy="1008112"/>
          </a:xfrm>
          <a:prstGeom prst="ellipse">
            <a:avLst/>
          </a:prstGeom>
          <a:gradFill>
            <a:gsLst>
              <a:gs pos="10000">
                <a:schemeClr val="accent2">
                  <a:shade val="51000"/>
                  <a:satMod val="130000"/>
                </a:schemeClr>
              </a:gs>
              <a:gs pos="4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Rectangle 51">
            <a:extLst>
              <a:ext uri="{FF2B5EF4-FFF2-40B4-BE49-F238E27FC236}">
                <a16:creationId xmlns:a16="http://schemas.microsoft.com/office/drawing/2014/main" id="{B46C52F8-F85D-459D-9B7C-DA93EDA11CF8}"/>
              </a:ext>
            </a:extLst>
          </p:cNvPr>
          <p:cNvSpPr/>
          <p:nvPr/>
        </p:nvSpPr>
        <p:spPr>
          <a:xfrm>
            <a:off x="859323" y="1318169"/>
            <a:ext cx="1314593" cy="4001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s-P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EXP. Total  610.69</a:t>
            </a:r>
          </a:p>
          <a:p>
            <a:pPr algn="ctr"/>
            <a:r>
              <a:rPr lang="es-P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 355.80  (58.2%)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78445" y="60981"/>
            <a:ext cx="4114177" cy="85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41">
              <a:lnSpc>
                <a:spcPct val="87000"/>
              </a:lnSpc>
            </a:pP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Exportaciones de Panamá – Principales productos (PP) 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Enero – Octubre 2019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PA" sz="1500" b="1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CF23A9F-61FD-4530-B054-8B5A166B7800}"/>
              </a:ext>
            </a:extLst>
          </p:cNvPr>
          <p:cNvSpPr/>
          <p:nvPr/>
        </p:nvSpPr>
        <p:spPr>
          <a:xfrm>
            <a:off x="2857935" y="4818877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A" sz="800" b="1" dirty="0"/>
              <a:t>Fuente: Contraloría General de la República</a:t>
            </a:r>
          </a:p>
          <a:p>
            <a:pPr algn="r"/>
            <a:r>
              <a:rPr lang="es-PA" sz="800" b="1" dirty="0"/>
              <a:t>Elaborado por: Dirección Nacional de Exportaciones-Departamento de Análisis Comercial y Económico</a:t>
            </a:r>
          </a:p>
        </p:txBody>
      </p:sp>
      <p:sp>
        <p:nvSpPr>
          <p:cNvPr id="29" name="Rounded Rectangle 64"/>
          <p:cNvSpPr/>
          <p:nvPr/>
        </p:nvSpPr>
        <p:spPr>
          <a:xfrm>
            <a:off x="2727409" y="2673125"/>
            <a:ext cx="645773" cy="1469073"/>
          </a:xfrm>
          <a:prstGeom prst="roundRect">
            <a:avLst>
              <a:gd name="adj" fmla="val 50000"/>
            </a:avLst>
          </a:prstGeom>
          <a:blipFill dpi="0" rotWithShape="1">
            <a:blip r:embed="rId11"/>
            <a:srcRect/>
            <a:stretch>
              <a:fillRect l="-30000" r="-27000" b="-800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cxnSp>
        <p:nvCxnSpPr>
          <p:cNvPr id="30" name="Elbow Connector 76"/>
          <p:cNvCxnSpPr>
            <a:cxnSpLocks/>
          </p:cNvCxnSpPr>
          <p:nvPr/>
        </p:nvCxnSpPr>
        <p:spPr>
          <a:xfrm rot="16200000" flipH="1">
            <a:off x="3023490" y="4206089"/>
            <a:ext cx="452158" cy="278461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64"/>
          <p:cNvSpPr/>
          <p:nvPr/>
        </p:nvSpPr>
        <p:spPr>
          <a:xfrm>
            <a:off x="2087587" y="2965363"/>
            <a:ext cx="645773" cy="1469073"/>
          </a:xfrm>
          <a:prstGeom prst="roundRect">
            <a:avLst>
              <a:gd name="adj" fmla="val 50000"/>
            </a:avLst>
          </a:prstGeom>
          <a:blipFill dpi="0" rotWithShape="1">
            <a:blip r:embed="rId12"/>
            <a:srcRect/>
            <a:stretch>
              <a:fillRect l="-30000" r="-27000" b="-800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cxnSp>
        <p:nvCxnSpPr>
          <p:cNvPr id="32" name="Elbow Connector 76"/>
          <p:cNvCxnSpPr>
            <a:cxnSpLocks/>
          </p:cNvCxnSpPr>
          <p:nvPr/>
        </p:nvCxnSpPr>
        <p:spPr>
          <a:xfrm rot="16200000" flipH="1">
            <a:off x="2352522" y="4521284"/>
            <a:ext cx="452158" cy="278461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72"/>
          <p:cNvSpPr txBox="1"/>
          <p:nvPr/>
        </p:nvSpPr>
        <p:spPr>
          <a:xfrm>
            <a:off x="3405953" y="4398901"/>
            <a:ext cx="227336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40" dirty="0">
                <a:latin typeface="Cambria" panose="02040503050406030204" pitchFamily="18" charset="0"/>
              </a:rPr>
              <a:t>Azúcar sin refinar  23.75</a:t>
            </a:r>
            <a:endParaRPr lang="es-PA" sz="1400" dirty="0">
              <a:latin typeface="Cambria" panose="02040503050406030204" pitchFamily="18" charset="0"/>
            </a:endParaRPr>
          </a:p>
        </p:txBody>
      </p:sp>
      <p:sp>
        <p:nvSpPr>
          <p:cNvPr id="34" name="TextBox 72"/>
          <p:cNvSpPr txBox="1"/>
          <p:nvPr/>
        </p:nvSpPr>
        <p:spPr>
          <a:xfrm>
            <a:off x="2741207" y="4738686"/>
            <a:ext cx="111071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4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Café 25.77</a:t>
            </a:r>
            <a:endParaRPr lang="en-US" sz="108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39346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6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6818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15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16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8182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25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26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3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182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35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36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68182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45" dur="1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46" dur="1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68182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55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56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73" presetID="2" presetClass="entr" presetSubtype="4" fill="hold" grpId="0" nodeType="afterEffect" p14:presetBounceEnd="6818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75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76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81" presetID="2" presetClass="entr" presetSubtype="4" fill="hold" grpId="0" nodeType="afterEffect" p14:presetBounceEnd="6818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83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84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 animBg="1"/>
          <p:bldP spid="44" grpId="0" animBg="1"/>
          <p:bldP spid="45" grpId="0" animBg="1"/>
          <p:bldP spid="65" grpId="0" animBg="1"/>
          <p:bldP spid="66" grpId="0" animBg="1"/>
          <p:bldP spid="67" grpId="0" animBg="1"/>
          <p:bldP spid="68" grpId="0" animBg="1"/>
          <p:bldP spid="70" grpId="0"/>
          <p:bldP spid="71" grpId="0"/>
          <p:bldP spid="72" grpId="0"/>
          <p:bldP spid="73" grpId="0"/>
          <p:bldP spid="50" grpId="0"/>
          <p:bldP spid="26" grpId="0" animBg="1"/>
          <p:bldP spid="27" grpId="0"/>
          <p:bldP spid="46" grpId="0"/>
          <p:bldP spid="29" grpId="0" animBg="1"/>
          <p:bldP spid="31" grpId="0" animBg="1"/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6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3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7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8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5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/>
          <p:bldP spid="71" grpId="0"/>
          <p:bldP spid="72" grpId="0"/>
          <p:bldP spid="73" grpId="0"/>
          <p:bldP spid="50" grpId="0"/>
          <p:bldP spid="26" grpId="0" animBg="1"/>
          <p:bldP spid="27" grpId="0"/>
          <p:bldP spid="46" grpId="0"/>
          <p:bldP spid="29" grpId="0" animBg="1"/>
          <p:bldP spid="31" grpId="0" animBg="1"/>
          <p:bldP spid="33" grpId="0"/>
          <p:bldP spid="3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98821116"/>
              </p:ext>
            </p:extLst>
          </p:nvPr>
        </p:nvGraphicFramePr>
        <p:xfrm>
          <a:off x="975601" y="1986706"/>
          <a:ext cx="3474720" cy="281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204863481"/>
              </p:ext>
            </p:extLst>
          </p:nvPr>
        </p:nvGraphicFramePr>
        <p:xfrm>
          <a:off x="4849674" y="1867697"/>
          <a:ext cx="3474720" cy="296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1428" y="1491237"/>
            <a:ext cx="132247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</a:rPr>
              <a:t>45.05%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5807" y="976956"/>
            <a:ext cx="270467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Desempeño sobre el total De las exportaciones % (2018)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2240" y="1455750"/>
            <a:ext cx="132247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</a:rPr>
              <a:t>47.85%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9901" y="998539"/>
            <a:ext cx="270467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Desempeño sobre el total De las exportaciones % (2019)</a:t>
            </a:r>
          </a:p>
        </p:txBody>
      </p:sp>
      <p:pic>
        <p:nvPicPr>
          <p:cNvPr id="53" name="Picture 2" descr="Resultado de imagen de banana icono">
            <a:extLst>
              <a:ext uri="{FF2B5EF4-FFF2-40B4-BE49-F238E27FC236}">
                <a16:creationId xmlns:a16="http://schemas.microsoft.com/office/drawing/2014/main" id="{720493A3-EB0D-4E85-9DDC-F0A84D153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4" y="1945346"/>
            <a:ext cx="331903" cy="3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Resultado de imagen de fish  icon">
            <a:extLst>
              <a:ext uri="{FF2B5EF4-FFF2-40B4-BE49-F238E27FC236}">
                <a16:creationId xmlns:a16="http://schemas.microsoft.com/office/drawing/2014/main" id="{5046B395-A8F0-4990-9682-F29F4470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8" y="2674300"/>
            <a:ext cx="437639" cy="3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Resultado de imagen para sandia en iconos">
            <a:extLst>
              <a:ext uri="{FF2B5EF4-FFF2-40B4-BE49-F238E27FC236}">
                <a16:creationId xmlns:a16="http://schemas.microsoft.com/office/drawing/2014/main" id="{369C42C7-4D86-4239-B688-876741609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4" y="3660030"/>
            <a:ext cx="331904" cy="28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Imagen relacionada">
            <a:extLst>
              <a:ext uri="{FF2B5EF4-FFF2-40B4-BE49-F238E27FC236}">
                <a16:creationId xmlns:a16="http://schemas.microsoft.com/office/drawing/2014/main" id="{4AF60809-9F97-4EDF-9ECA-AC768A4EB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95" y="2376560"/>
            <a:ext cx="284117" cy="2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Resultado de imagen para pineapple vector">
            <a:extLst>
              <a:ext uri="{FF2B5EF4-FFF2-40B4-BE49-F238E27FC236}">
                <a16:creationId xmlns:a16="http://schemas.microsoft.com/office/drawing/2014/main" id="{9DDCBB16-7376-4C64-BC08-66F61FF8A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0" y="3992444"/>
            <a:ext cx="335985" cy="32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Resultado de imagen de banana icono">
            <a:extLst>
              <a:ext uri="{FF2B5EF4-FFF2-40B4-BE49-F238E27FC236}">
                <a16:creationId xmlns:a16="http://schemas.microsoft.com/office/drawing/2014/main" id="{8591F819-820C-42C4-9EB0-9A49E01F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84" y="1954501"/>
            <a:ext cx="331903" cy="3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Resultado de imagen de fish  icon">
            <a:extLst>
              <a:ext uri="{FF2B5EF4-FFF2-40B4-BE49-F238E27FC236}">
                <a16:creationId xmlns:a16="http://schemas.microsoft.com/office/drawing/2014/main" id="{3EE3FB91-B0A3-4CE4-98D4-27D834B0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16" y="2661903"/>
            <a:ext cx="437639" cy="3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Resultado de imagen para sandia en iconos">
            <a:extLst>
              <a:ext uri="{FF2B5EF4-FFF2-40B4-BE49-F238E27FC236}">
                <a16:creationId xmlns:a16="http://schemas.microsoft.com/office/drawing/2014/main" id="{169730A1-088C-48DB-9177-8806E02E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82" y="3648547"/>
            <a:ext cx="331904" cy="2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Resultado de imagen para pineapple vector">
            <a:extLst>
              <a:ext uri="{FF2B5EF4-FFF2-40B4-BE49-F238E27FC236}">
                <a16:creationId xmlns:a16="http://schemas.microsoft.com/office/drawing/2014/main" id="{C30D2775-747B-4F91-BD87-4E913F3CA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70" y="3968795"/>
            <a:ext cx="29907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7E5800C5-5AD1-4604-83B0-C3DF711F89BC}"/>
              </a:ext>
            </a:extLst>
          </p:cNvPr>
          <p:cNvSpPr/>
          <p:nvPr/>
        </p:nvSpPr>
        <p:spPr>
          <a:xfrm>
            <a:off x="31593" y="4805464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700" b="1" dirty="0">
                <a:solidFill>
                  <a:schemeClr val="tx1">
                    <a:lumMod val="50000"/>
                  </a:schemeClr>
                </a:solidFill>
              </a:rPr>
              <a:t>Fuente: Contraloría General de la República</a:t>
            </a:r>
          </a:p>
          <a:p>
            <a:r>
              <a:rPr lang="es-PA" sz="700" b="1" dirty="0">
                <a:solidFill>
                  <a:schemeClr val="tx1">
                    <a:lumMod val="50000"/>
                  </a:schemeClr>
                </a:solidFill>
              </a:rPr>
              <a:t>Elaborado por: Dirección Nacional de Exportaciones-Departamento de Análisis Comercial y Económico</a:t>
            </a:r>
          </a:p>
        </p:txBody>
      </p:sp>
      <p:pic>
        <p:nvPicPr>
          <p:cNvPr id="2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-5534" y="-13110"/>
            <a:ext cx="9173894" cy="7005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45"/>
          <p:cNvSpPr txBox="1"/>
          <p:nvPr/>
        </p:nvSpPr>
        <p:spPr>
          <a:xfrm>
            <a:off x="2051720" y="9595"/>
            <a:ext cx="4114177" cy="65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41">
              <a:lnSpc>
                <a:spcPct val="87000"/>
              </a:lnSpc>
            </a:pP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Exportaciones de Panamá  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Enero – Octubre 2019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</a:p>
        </p:txBody>
      </p:sp>
      <p:pic>
        <p:nvPicPr>
          <p:cNvPr id="31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38" y="31568"/>
            <a:ext cx="2395936" cy="6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Resultado de imagen para icono de cafe en semill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195" y="3054277"/>
            <a:ext cx="254765" cy="2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n relacionada">
            <a:extLst>
              <a:ext uri="{FF2B5EF4-FFF2-40B4-BE49-F238E27FC236}">
                <a16:creationId xmlns:a16="http://schemas.microsoft.com/office/drawing/2014/main" id="{4AF60809-9F97-4EDF-9ECA-AC768A4EB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70" y="2365359"/>
            <a:ext cx="284117" cy="2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Resultado de imagen para icono de cafe en semill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3652" y="3062627"/>
            <a:ext cx="254765" cy="2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sultado de imagen para shrimp icon">
            <a:extLst>
              <a:ext uri="{FF2B5EF4-FFF2-40B4-BE49-F238E27FC236}">
                <a16:creationId xmlns:a16="http://schemas.microsoft.com/office/drawing/2014/main" id="{3F2AA3DD-A844-4D97-94CE-0FA628477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6278">
            <a:off x="675056" y="3270919"/>
            <a:ext cx="373630" cy="37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sultado de imagen para shrimp icon">
            <a:extLst>
              <a:ext uri="{FF2B5EF4-FFF2-40B4-BE49-F238E27FC236}">
                <a16:creationId xmlns:a16="http://schemas.microsoft.com/office/drawing/2014/main" id="{786DD740-C0B7-42DC-9B49-49D08EA3F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6278">
            <a:off x="4634505" y="3263558"/>
            <a:ext cx="373630" cy="37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33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rteamérica continental 16x9">
  <a:themeElements>
    <a:clrScheme name="Naranja roj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303751_TF02804879.potx" id="{6E79DC27-63E2-48FB-B3FC-7C76469564E8}" vid="{602EE153-97D9-43F2-BFAD-3CF991513A6C}"/>
    </a:ext>
  </a:extLst>
</a:theme>
</file>

<file path=ppt/theme/theme3.xml><?xml version="1.0" encoding="utf-8"?>
<a:theme xmlns:a="http://schemas.openxmlformats.org/drawingml/2006/main" name="12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i9_Multicolored Dark">
      <a:dk1>
        <a:srgbClr val="FFFFFF"/>
      </a:dk1>
      <a:lt1>
        <a:srgbClr val="2B2B2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3652</TotalTime>
  <Words>314</Words>
  <Application>Microsoft Office PowerPoint</Application>
  <PresentationFormat>Presentación en pantalla (16:9)</PresentationFormat>
  <Paragraphs>70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Arial</vt:lpstr>
      <vt:lpstr>Calibri</vt:lpstr>
      <vt:lpstr>Cambria</vt:lpstr>
      <vt:lpstr>Century Gothic</vt:lpstr>
      <vt:lpstr>Open Sans</vt:lpstr>
      <vt:lpstr>Open Sans Light</vt:lpstr>
      <vt:lpstr>Tema de Office</vt:lpstr>
      <vt:lpstr>Norteamérica continental 16x9</vt:lpstr>
      <vt:lpstr>12_Office Theme</vt:lpstr>
      <vt:lpstr>Office Theme</vt:lpstr>
      <vt:lpstr>Indicadores Económicos  Contraloría General de la República   Enero - Octubre 2018 - 2019</vt:lpstr>
      <vt:lpstr>Total de Exportaciones Enero - Octubre 2015 - 2019 (en millones de USD)</vt:lpstr>
      <vt:lpstr>Principales productos exportados Positivos  Enero -  Octubre 2018-2019 ( Millones de dólares) </vt:lpstr>
      <vt:lpstr>Principales productos exportados Negativos Enero -  Octubre 2018-2019 ( Millones de dólares)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EXPORTACIONES DE PANAMA</dc:title>
  <dc:creator>Aracelly Pineda</dc:creator>
  <cp:lastModifiedBy>Sharizeyda Saavedra</cp:lastModifiedBy>
  <cp:revision>254</cp:revision>
  <cp:lastPrinted>2019-05-16T20:12:29Z</cp:lastPrinted>
  <dcterms:created xsi:type="dcterms:W3CDTF">2019-03-18T16:27:23Z</dcterms:created>
  <dcterms:modified xsi:type="dcterms:W3CDTF">2019-12-18T18:47:01Z</dcterms:modified>
</cp:coreProperties>
</file>